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559675" cy="10691813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738A74C-17D8-4FBB-98AD-5861B6D2943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783EDA7-A1E6-415B-A29F-0E7E4248866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272269E-D3D1-45E7-8C20-A4D0D35458B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0373F61-6E67-4477-A8AB-CD773402BD4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4CC2AEB-4FFF-4431-AE31-D76AB54A864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0EB98E5-09DB-49C4-91A4-A90DB92FCF6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0ABAFC6-145A-48C2-A08B-0C3D21E1E23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99DF6DC-FA63-4678-84B0-C017C49201D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2FB5E70-C635-489F-A350-3CE4C6BC2B9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BE37041-C4D7-41CC-8F4D-DD99D75E8DA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E20A563-6F23-41DC-862A-E67A7143728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8176624-4F1E-4F6D-8383-02EA5774732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B756628-980A-4B8A-A5CB-12726F5454C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32F7705-BF50-4CB9-884E-9EAC455F1F6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FE78C52-F86B-46E3-B8AE-5BBF97D7267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06EB3D0-7A8F-46CD-AFDB-8BA83ECA14F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76CFE05-CF8B-40CD-8BEA-88C5D5D687B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D553836-EFBB-4E0B-9E5E-0CDF17ADE0A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BB81832-5EC0-4BFA-A936-105AE92277A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28ECA00-010B-41F7-AF8D-16565BECC7A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1E9F274-8A2D-41D7-AE75-AB326F0A102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8763638-2910-4D13-9C1E-C79992D2516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1E30409-B5FA-40E3-904A-1E662A9F0FB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AC7B1EF-C253-41F1-989A-3F4A9AEB1F6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/>
          <p:nvPr/>
        </p:nvSpPr>
        <p:spPr>
          <a:xfrm>
            <a:off x="0" y="2019600"/>
            <a:ext cx="12190680" cy="4836960"/>
          </a:xfrm>
          <a:prstGeom prst="rect">
            <a:avLst/>
          </a:prstGeom>
          <a:gradFill rotWithShape="0">
            <a:gsLst>
              <a:gs pos="0">
                <a:srgbClr val="E7E6E6">
                  <a:alpha val="0"/>
                </a:srgbClr>
              </a:gs>
              <a:gs pos="100000">
                <a:srgbClr val="E7E6E6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Straight Connector 9"/>
          <p:cNvSpPr/>
          <p:nvPr/>
        </p:nvSpPr>
        <p:spPr>
          <a:xfrm>
            <a:off x="0" y="6798600"/>
            <a:ext cx="12191760" cy="36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 8"/>
          <p:cNvSpPr/>
          <p:nvPr/>
        </p:nvSpPr>
        <p:spPr>
          <a:xfrm flipV="1">
            <a:off x="0" y="6801120"/>
            <a:ext cx="4073400" cy="633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12"/>
          <p:cNvSpPr/>
          <p:nvPr/>
        </p:nvSpPr>
        <p:spPr>
          <a:xfrm flipV="1">
            <a:off x="8149680" y="6785640"/>
            <a:ext cx="4041000" cy="7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Rectangle 13"/>
          <p:cNvSpPr/>
          <p:nvPr/>
        </p:nvSpPr>
        <p:spPr>
          <a:xfrm flipV="1">
            <a:off x="4074840" y="6801120"/>
            <a:ext cx="4073400" cy="6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Picture 15" descr="Text&#10;&#10;Description automatically generated"/>
          <p:cNvPicPr/>
          <p:nvPr/>
        </p:nvPicPr>
        <p:blipFill>
          <a:blip r:embed="rId15"/>
          <a:stretch/>
        </p:blipFill>
        <p:spPr>
          <a:xfrm>
            <a:off x="141480" y="140040"/>
            <a:ext cx="1308600" cy="632160"/>
          </a:xfrm>
          <a:prstGeom prst="rect">
            <a:avLst/>
          </a:prstGeom>
          <a:ln w="0">
            <a:noFill/>
          </a:ln>
        </p:spPr>
      </p:pic>
      <p:sp>
        <p:nvSpPr>
          <p:cNvPr id="6" name="Straight Connector 14"/>
          <p:cNvSpPr/>
          <p:nvPr/>
        </p:nvSpPr>
        <p:spPr>
          <a:xfrm>
            <a:off x="2417760" y="4701240"/>
            <a:ext cx="8636760" cy="360"/>
          </a:xfrm>
          <a:prstGeom prst="line">
            <a:avLst/>
          </a:prstGeom>
          <a:ln w="31750">
            <a:solidFill>
              <a:srgbClr val="4472C4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PlaceHolder 1"/>
          <p:cNvSpPr>
            <a:spLocks noGrp="1"/>
          </p:cNvSpPr>
          <p:nvPr>
            <p:ph type="ftr" idx="1"/>
          </p:nvPr>
        </p:nvSpPr>
        <p:spPr>
          <a:xfrm>
            <a:off x="0" y="6306120"/>
            <a:ext cx="5937480" cy="307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sldNum" idx="2"/>
          </p:nvPr>
        </p:nvSpPr>
        <p:spPr>
          <a:xfrm>
            <a:off x="480240" y="798840"/>
            <a:ext cx="809640" cy="502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r">
              <a:lnSpc>
                <a:spcPct val="100000"/>
              </a:lnSpc>
              <a:buNone/>
              <a:defRPr lang="en-US" sz="2800" b="0" strike="noStrike" spc="-1">
                <a:solidFill>
                  <a:srgbClr val="4472C4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378961D-92E9-4D36-A23A-AB44F77BAD31}" type="slidenum">
              <a:rPr lang="en-US" sz="2800" b="0" strike="noStrike" spc="-1">
                <a:solidFill>
                  <a:srgbClr val="4472C4"/>
                </a:solidFill>
                <a:latin typeface="Times New Roman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3"/>
          </p:nvPr>
        </p:nvSpPr>
        <p:spPr>
          <a:xfrm>
            <a:off x="8691120" y="6310440"/>
            <a:ext cx="3499200" cy="307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1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7"/>
          <p:cNvSpPr/>
          <p:nvPr/>
        </p:nvSpPr>
        <p:spPr>
          <a:xfrm>
            <a:off x="0" y="2019600"/>
            <a:ext cx="12190680" cy="4836960"/>
          </a:xfrm>
          <a:prstGeom prst="rect">
            <a:avLst/>
          </a:prstGeom>
          <a:gradFill rotWithShape="0">
            <a:gsLst>
              <a:gs pos="0">
                <a:srgbClr val="E7E6E6">
                  <a:alpha val="0"/>
                </a:srgbClr>
              </a:gs>
              <a:gs pos="100000">
                <a:srgbClr val="E7E6E6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Straight Connector 9"/>
          <p:cNvSpPr/>
          <p:nvPr/>
        </p:nvSpPr>
        <p:spPr>
          <a:xfrm>
            <a:off x="0" y="6798600"/>
            <a:ext cx="12191760" cy="36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Rectangle 8"/>
          <p:cNvSpPr/>
          <p:nvPr/>
        </p:nvSpPr>
        <p:spPr>
          <a:xfrm flipV="1">
            <a:off x="0" y="6801120"/>
            <a:ext cx="4073400" cy="633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Rectangle 12"/>
          <p:cNvSpPr/>
          <p:nvPr/>
        </p:nvSpPr>
        <p:spPr>
          <a:xfrm flipV="1">
            <a:off x="8149680" y="6785640"/>
            <a:ext cx="4041000" cy="79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Rectangle 13"/>
          <p:cNvSpPr/>
          <p:nvPr/>
        </p:nvSpPr>
        <p:spPr>
          <a:xfrm flipV="1">
            <a:off x="4074840" y="6801120"/>
            <a:ext cx="4073400" cy="63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3" name="Picture 15" descr="Text&#10;&#10;Description automatically generated"/>
          <p:cNvPicPr/>
          <p:nvPr/>
        </p:nvPicPr>
        <p:blipFill>
          <a:blip r:embed="rId14"/>
          <a:stretch/>
        </p:blipFill>
        <p:spPr>
          <a:xfrm>
            <a:off x="141480" y="140040"/>
            <a:ext cx="1308600" cy="632160"/>
          </a:xfrm>
          <a:prstGeom prst="rect">
            <a:avLst/>
          </a:prstGeom>
          <a:ln w="0">
            <a:noFill/>
          </a:ln>
        </p:spPr>
      </p:pic>
      <p:sp>
        <p:nvSpPr>
          <p:cNvPr id="54" name="Straight Connector 32"/>
          <p:cNvSpPr/>
          <p:nvPr/>
        </p:nvSpPr>
        <p:spPr>
          <a:xfrm>
            <a:off x="1447200" y="1528920"/>
            <a:ext cx="9607320" cy="360"/>
          </a:xfrm>
          <a:prstGeom prst="line">
            <a:avLst/>
          </a:prstGeom>
          <a:ln w="31750">
            <a:solidFill>
              <a:srgbClr val="4472C4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" name="PlaceHolder 1"/>
          <p:cNvSpPr>
            <a:spLocks noGrp="1"/>
          </p:cNvSpPr>
          <p:nvPr>
            <p:ph type="ftr" idx="4"/>
          </p:nvPr>
        </p:nvSpPr>
        <p:spPr>
          <a:xfrm>
            <a:off x="0" y="6306120"/>
            <a:ext cx="5937480" cy="307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&lt;pie de página&gt;</a:t>
            </a:r>
          </a:p>
        </p:txBody>
      </p:sp>
      <p:sp>
        <p:nvSpPr>
          <p:cNvPr id="56" name="PlaceHolder 2"/>
          <p:cNvSpPr>
            <a:spLocks noGrp="1"/>
          </p:cNvSpPr>
          <p:nvPr>
            <p:ph type="sldNum" idx="5"/>
          </p:nvPr>
        </p:nvSpPr>
        <p:spPr>
          <a:xfrm>
            <a:off x="480240" y="798840"/>
            <a:ext cx="809640" cy="502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r">
              <a:lnSpc>
                <a:spcPct val="100000"/>
              </a:lnSpc>
              <a:buNone/>
              <a:defRPr lang="en-US" sz="2800" b="0" strike="noStrike" spc="-1">
                <a:solidFill>
                  <a:srgbClr val="4472C4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0954E1C-1523-4EB5-A535-ECE068A0A011}" type="slidenum">
              <a:rPr lang="en-US" sz="2800" b="0" strike="noStrike" spc="-1">
                <a:solidFill>
                  <a:srgbClr val="4472C4"/>
                </a:solidFill>
                <a:latin typeface="Times New Roman"/>
              </a:rPr>
              <a:t>‹#›</a:t>
            </a:fld>
            <a:endParaRPr lang="en-US" sz="2800" b="0" strike="noStrike" spc="-1"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dt" idx="6"/>
          </p:nvPr>
        </p:nvSpPr>
        <p:spPr>
          <a:xfrm>
            <a:off x="8691120" y="6310440"/>
            <a:ext cx="3499200" cy="307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&lt;fecha/hora&gt;</a:t>
            </a:r>
          </a:p>
        </p:txBody>
      </p:sp>
      <p:sp>
        <p:nvSpPr>
          <p:cNvPr id="5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id.gov.it/cos-e-spid/come-scegliere-tra-gli-idp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417760" y="1978200"/>
            <a:ext cx="8635680" cy="254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0000"/>
          </a:bodyPr>
          <a:lstStyle/>
          <a:p>
            <a:pPr>
              <a:lnSpc>
                <a:spcPct val="90000"/>
              </a:lnSpc>
              <a:buNone/>
            </a:pPr>
            <a:r>
              <a:rPr lang="it-IT" sz="6600" b="0" strike="noStrike" cap="all" spc="-1">
                <a:solidFill>
                  <a:srgbClr val="000000"/>
                </a:solidFill>
                <a:latin typeface="Garamond"/>
              </a:rPr>
              <a:t>Sportello</a:t>
            </a:r>
            <a:r>
              <a:rPr lang="en-US" sz="6600" b="0" strike="noStrike" cap="all" spc="-1">
                <a:solidFill>
                  <a:srgbClr val="000000"/>
                </a:solidFill>
                <a:latin typeface="Garamond"/>
              </a:rPr>
              <a:t> Utile</a:t>
            </a:r>
            <a:br/>
            <a:br/>
            <a:r>
              <a:rPr lang="en-US" sz="6600" b="0" strike="noStrike" cap="all" spc="-1">
                <a:solidFill>
                  <a:srgbClr val="000000"/>
                </a:solidFill>
                <a:latin typeface="Garamond"/>
              </a:rPr>
              <a:t>“SPID (servizio pubblico identità digitale)</a:t>
            </a:r>
            <a:r>
              <a:rPr lang="en-US" sz="6000" b="0" strike="noStrike" cap="all" spc="-1">
                <a:solidFill>
                  <a:srgbClr val="000000"/>
                </a:solidFill>
                <a:latin typeface="Garamond"/>
              </a:rPr>
              <a:t>”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2417760" y="4883040"/>
            <a:ext cx="8635680" cy="131760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 fontScale="445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1800" b="0" strike="noStrike" cap="all" spc="-1">
                <a:solidFill>
                  <a:srgbClr val="000000"/>
                </a:solidFill>
                <a:latin typeface="LatO"/>
                <a:ea typeface="LatO"/>
              </a:rPr>
              <a:t>25 OTTObre ore 19:00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1800" b="0" strike="noStrike" cap="all" spc="-1">
                <a:solidFill>
                  <a:srgbClr val="000000"/>
                </a:solidFill>
                <a:latin typeface="LatO"/>
                <a:ea typeface="LatO"/>
              </a:rPr>
              <a:t>Presenta: Giulia Lorenzoni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1800" b="0" strike="noStrike" cap="all" spc="-1">
                <a:solidFill>
                  <a:srgbClr val="000000"/>
                </a:solidFill>
                <a:latin typeface="LatO"/>
                <a:ea typeface="LatO"/>
              </a:rPr>
              <a:t>Relatore: ENRICO FIORENZA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1800" b="0" strike="noStrike" cap="all" spc="-1">
                <a:solidFill>
                  <a:srgbClr val="000000"/>
                </a:solidFill>
                <a:latin typeface="LatO"/>
                <a:ea typeface="LatO"/>
              </a:rPr>
              <a:t>CONSULENTE AMMINISTRATIVO E CEO GLOBARIS360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1920" cy="58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b="0" strike="noStrike" cap="all" spc="-1">
                <a:solidFill>
                  <a:srgbClr val="000000"/>
                </a:solidFill>
                <a:latin typeface="Garamond"/>
              </a:rPr>
              <a:t>“spid” – come si usa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117" name="Picture 116"/>
          <p:cNvPicPr/>
          <p:nvPr/>
        </p:nvPicPr>
        <p:blipFill>
          <a:blip r:embed="rId2"/>
          <a:stretch/>
        </p:blipFill>
        <p:spPr>
          <a:xfrm>
            <a:off x="1980000" y="2340000"/>
            <a:ext cx="8246880" cy="3359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1920" cy="58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b="0" strike="noStrike" cap="all" spc="-1">
                <a:solidFill>
                  <a:srgbClr val="000000"/>
                </a:solidFill>
                <a:latin typeface="Garamond"/>
              </a:rPr>
              <a:t>“SPID</a:t>
            </a:r>
            <a:r>
              <a:rPr lang="it-IT" sz="3200" b="0" strike="noStrike" cap="all" spc="-1">
                <a:solidFill>
                  <a:srgbClr val="000000"/>
                </a:solidFill>
                <a:latin typeface="Garamond"/>
              </a:rPr>
              <a:t>” - Agenda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1197360" y="1800000"/>
            <a:ext cx="9601920" cy="4302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-"/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Cos’è</a:t>
            </a:r>
            <a:endParaRPr lang="en-US" sz="20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-"/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Providers accreditati</a:t>
            </a:r>
            <a:endParaRPr lang="en-US" sz="20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-"/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Come si richiede</a:t>
            </a:r>
            <a:endParaRPr lang="en-US" sz="20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-"/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Come si usa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1920" cy="58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b="0" strike="noStrike" cap="all" spc="-1">
                <a:solidFill>
                  <a:srgbClr val="000000"/>
                </a:solidFill>
                <a:latin typeface="Times New Roman"/>
              </a:rPr>
              <a:t>“SPID</a:t>
            </a:r>
            <a:r>
              <a:rPr lang="it-IT" sz="3200" b="0" strike="noStrike" cap="all" spc="-1">
                <a:solidFill>
                  <a:srgbClr val="000000"/>
                </a:solidFill>
                <a:latin typeface="Times New Roman"/>
              </a:rPr>
              <a:t>” </a:t>
            </a:r>
            <a:r>
              <a:rPr lang="en-US" sz="3200" b="0" strike="noStrike" cap="all" spc="-1">
                <a:solidFill>
                  <a:srgbClr val="000000"/>
                </a:solidFill>
                <a:latin typeface="Times New Roman"/>
              </a:rPr>
              <a:t>- </a:t>
            </a:r>
            <a:r>
              <a:rPr lang="it-IT" sz="3200" b="0" strike="noStrike" cap="all" spc="-1">
                <a:solidFill>
                  <a:srgbClr val="000000"/>
                </a:solidFill>
                <a:latin typeface="Garamond"/>
              </a:rPr>
              <a:t>Cos’è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1476000" y="1647000"/>
            <a:ext cx="9601920" cy="4302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4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Lo “SPID” è uno strumento elettronico che permette di identificarsi nei siti della pubblica amministrazione italiana e dei privati aderenti all’iniziativa, senza dover creare un profilo per ognuno dei siti web corrispondenti: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INPS, INAIL, Agenzia delle Entrate, Anagrafe Nazionale (ANPR), Comuni, servizi sanitari (tra gli altri).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Puo’ essere richiesto da qualsiasi persona in possesso di: 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Documento d’identità o passaporto italiano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Tessera sanitaria o codice fiscale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1920" cy="58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b="0" strike="noStrike" cap="all" spc="-1">
                <a:solidFill>
                  <a:srgbClr val="000000"/>
                </a:solidFill>
                <a:latin typeface="Times New Roman"/>
              </a:rPr>
              <a:t>“SPID</a:t>
            </a:r>
            <a:r>
              <a:rPr lang="it-IT" sz="3200" b="0" strike="noStrike" cap="all" spc="-1">
                <a:solidFill>
                  <a:srgbClr val="000000"/>
                </a:solidFill>
                <a:latin typeface="Times New Roman"/>
              </a:rPr>
              <a:t>” –</a:t>
            </a:r>
            <a:r>
              <a:rPr lang="en-US" sz="3200" b="0" strike="noStrike" cap="all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it-IT" sz="3200" b="0" strike="noStrike" cap="all" spc="-1">
                <a:solidFill>
                  <a:srgbClr val="000000"/>
                </a:solidFill>
                <a:latin typeface="Garamond"/>
              </a:rPr>
              <a:t>PROVIDERS ACCREDITATI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1412640" y="1656360"/>
            <a:ext cx="9601920" cy="4302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0500"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Sará necessario richiedere un’identificazione attraverso uno dei providers accreditati e riconosciuti dall’AGID (Agenzia per l’Identità Digitale), tra cui: TeamSystem ID, TIM, SPID Italia, Sielte ID, Poste ID (Poste Italiane), Namirial, Lepida, Intesa ID, Infocert ID, Aruba.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Lista ufficiale providers: </a:t>
            </a:r>
            <a:r>
              <a:rPr lang="it-IT" sz="2000" b="0" u="sng" strike="noStrike" spc="-1">
                <a:solidFill>
                  <a:srgbClr val="0563C1"/>
                </a:solidFill>
                <a:uFillTx/>
                <a:latin typeface="Lato"/>
                <a:ea typeface="Lato"/>
                <a:hlinkClick r:id="rId2"/>
              </a:rPr>
              <a:t>https://www.spid.gov.it/cos-e-spid/come-scegliere-tra-gli-idp/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Alcuni providers offrono la possibilità di registrarsi dall’estero e con opzione gratuita, mentre altri providers possono chiedere il pagamento di una tariffa per l’identificazione digitale. Registrazione gratuita: Sielte ID, Poste ID, Lepida*.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*offre una tariffa simbolica di 1€ destinata a scopi benefici. 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1920" cy="58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b="0" strike="noStrike" cap="all" spc="-1">
                <a:solidFill>
                  <a:srgbClr val="000000"/>
                </a:solidFill>
                <a:latin typeface="Times New Roman"/>
              </a:rPr>
              <a:t>“SPID</a:t>
            </a:r>
            <a:r>
              <a:rPr lang="it-IT" sz="3200" b="0" strike="noStrike" cap="all" spc="-1">
                <a:solidFill>
                  <a:srgbClr val="000000"/>
                </a:solidFill>
                <a:latin typeface="Times New Roman"/>
              </a:rPr>
              <a:t>” - </a:t>
            </a:r>
            <a:r>
              <a:rPr lang="it-IT" sz="3200" b="0" strike="noStrike" cap="all" spc="-1">
                <a:solidFill>
                  <a:srgbClr val="000000"/>
                </a:solidFill>
                <a:latin typeface="Garamond"/>
              </a:rPr>
              <a:t>Come si richiede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1285920" y="1836360"/>
            <a:ext cx="9601920" cy="4302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Per i residenti in Italia é possibile effettuare il riconoscimento di persona o online. Gli italiani residenti all’estero dovranno accertarsi che il provider scelto offra il riconoscimento a distanza: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1. Collegarsi al sito web di uno dei providers;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2. Effettuare il processo di registrazione. Importante: verrà richiesto l’upload dei documenti necessari;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 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2"/>
          <a:stretch/>
        </p:blipFill>
        <p:spPr>
          <a:xfrm>
            <a:off x="8640000" y="2651760"/>
            <a:ext cx="379440" cy="40824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106"/>
          <p:cNvPicPr/>
          <p:nvPr/>
        </p:nvPicPr>
        <p:blipFill>
          <a:blip r:embed="rId3"/>
          <a:stretch/>
        </p:blipFill>
        <p:spPr>
          <a:xfrm>
            <a:off x="7929000" y="2700000"/>
            <a:ext cx="351000" cy="322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00"/>
    </mc:Choice>
    <mc:Fallback xmlns:p15="http://schemas.microsoft.com/office/powerpoint/2012/main" xmlns="">
      <p:transition spd="slow" advTm="5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1920" cy="58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b="0" strike="noStrike" cap="all" spc="-1">
                <a:solidFill>
                  <a:srgbClr val="000000"/>
                </a:solidFill>
                <a:latin typeface="Times New Roman"/>
                <a:ea typeface="Microsoft YaHei"/>
              </a:rPr>
              <a:t>“SPID</a:t>
            </a:r>
            <a:r>
              <a:rPr lang="it-IT" sz="3200" b="0" strike="noStrike" cap="all" spc="-1">
                <a:solidFill>
                  <a:srgbClr val="000000"/>
                </a:solidFill>
                <a:latin typeface="Times New Roman"/>
                <a:ea typeface="Microsoft YaHei"/>
              </a:rPr>
              <a:t>” - </a:t>
            </a:r>
            <a:r>
              <a:rPr lang="it-IT" sz="3200" b="0" strike="noStrike" cap="all" spc="-1">
                <a:solidFill>
                  <a:srgbClr val="000000"/>
                </a:solidFill>
                <a:latin typeface="Garamond"/>
              </a:rPr>
              <a:t>Come si richiede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1285920" y="1836360"/>
            <a:ext cx="9601920" cy="4302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3. Aspettare la conferma (email) della verifica dei documenti inviati;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4. Effettuare il riconoscimento tramite uno dei 3 metodi accettati: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CIE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CNS</a:t>
            </a: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Videochiamata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it-IT" sz="2000" b="0" strike="noStrike" spc="-1">
                <a:solidFill>
                  <a:srgbClr val="000000"/>
                </a:solidFill>
                <a:latin typeface="Lato"/>
                <a:ea typeface="Lato"/>
              </a:rPr>
              <a:t> 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00"/>
    </mc:Choice>
    <mc:Fallback xmlns:p15="http://schemas.microsoft.com/office/powerpoint/2012/main" xmlns="">
      <p:transition spd="slow" advTm="5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1920" cy="58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b="0" strike="noStrike" cap="all" spc="-1">
                <a:solidFill>
                  <a:srgbClr val="000000"/>
                </a:solidFill>
                <a:latin typeface="Garamond"/>
              </a:rPr>
              <a:t>“spid” – come si usa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1451520" y="1749240"/>
            <a:ext cx="9417240" cy="457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500" b="0" strike="noStrike" spc="-1">
                <a:solidFill>
                  <a:srgbClr val="000000"/>
                </a:solidFill>
                <a:latin typeface="LatO"/>
              </a:rPr>
              <a:t>Servizi con identificazione tramite SPID:</a:t>
            </a:r>
            <a:endParaRPr lang="en-US" sz="1500" b="0" strike="noStrike" spc="-1">
              <a:solidFill>
                <a:srgbClr val="000000"/>
              </a:solidFill>
              <a:latin typeface="LatO"/>
              <a:ea typeface="LatO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500" b="0" strike="noStrike" spc="-1">
              <a:solidFill>
                <a:srgbClr val="000000"/>
              </a:solidFill>
              <a:latin typeface="LatO"/>
              <a:ea typeface="LatO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4472C4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en-US" sz="1500" b="0" strike="noStrike" spc="-1">
                <a:solidFill>
                  <a:srgbClr val="000000"/>
                </a:solidFill>
                <a:latin typeface="LatO"/>
              </a:rPr>
              <a:t>Ottenere certificati anagrafici</a:t>
            </a:r>
            <a:endParaRPr lang="en-US" sz="1500" b="0" strike="noStrike" spc="-1">
              <a:solidFill>
                <a:srgbClr val="000000"/>
              </a:solidFill>
              <a:latin typeface="LatO"/>
              <a:ea typeface="LatO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4472C4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en-US" sz="1500" b="0" strike="noStrike" spc="-1">
                <a:solidFill>
                  <a:srgbClr val="000000"/>
                </a:solidFill>
                <a:latin typeface="LatO"/>
              </a:rPr>
              <a:t>Accedere ai servizi consolari online “Fast-It”</a:t>
            </a:r>
            <a:endParaRPr lang="en-US" sz="1500" b="0" strike="noStrike" spc="-1">
              <a:solidFill>
                <a:srgbClr val="000000"/>
              </a:solidFill>
              <a:latin typeface="LatO"/>
              <a:ea typeface="LatO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4472C4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en-US" sz="1500" b="0" strike="noStrike" spc="-1">
                <a:solidFill>
                  <a:srgbClr val="000000"/>
                </a:solidFill>
                <a:latin typeface="LatO"/>
              </a:rPr>
              <a:t>Accedere ai servizi online INPS/Agenzia Entrate</a:t>
            </a:r>
            <a:endParaRPr lang="en-US" sz="1500" b="0" strike="noStrike" spc="-1">
              <a:solidFill>
                <a:srgbClr val="000000"/>
              </a:solidFill>
              <a:latin typeface="LatO"/>
              <a:ea typeface="LatO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4472C4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en-US" sz="1500" b="0" strike="noStrike" spc="-1">
                <a:solidFill>
                  <a:srgbClr val="000000"/>
                </a:solidFill>
                <a:latin typeface="LatO"/>
              </a:rPr>
              <a:t>Servizi Sanitari</a:t>
            </a:r>
            <a:endParaRPr lang="en-US" sz="1500" b="0" strike="noStrike" spc="-1">
              <a:solidFill>
                <a:srgbClr val="000000"/>
              </a:solidFill>
              <a:latin typeface="LatO"/>
              <a:ea typeface="LatO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4472C4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en-US" sz="1500" b="0" strike="noStrike" spc="-1">
                <a:solidFill>
                  <a:srgbClr val="000000"/>
                </a:solidFill>
                <a:latin typeface="LatO"/>
              </a:rPr>
              <a:t>Pagamento tasse</a:t>
            </a:r>
            <a:endParaRPr lang="en-US" sz="1500" b="0" strike="noStrike" spc="-1">
              <a:solidFill>
                <a:srgbClr val="000000"/>
              </a:solidFill>
              <a:latin typeface="LatO"/>
              <a:ea typeface="LatO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4472C4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en-US" sz="1500" b="0" strike="noStrike" spc="-1">
                <a:solidFill>
                  <a:srgbClr val="000000"/>
                </a:solidFill>
                <a:latin typeface="LatO"/>
              </a:rPr>
              <a:t>Pagamento IMU</a:t>
            </a:r>
            <a:endParaRPr lang="en-US" sz="1500" b="0" strike="noStrike" spc="-1">
              <a:solidFill>
                <a:srgbClr val="000000"/>
              </a:solidFill>
              <a:latin typeface="LatO"/>
              <a:ea typeface="LatO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4472C4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en-US" sz="1500" b="0" strike="noStrike" spc="-1">
                <a:solidFill>
                  <a:srgbClr val="000000"/>
                </a:solidFill>
                <a:latin typeface="LatO"/>
              </a:rPr>
              <a:t>Bollo auto</a:t>
            </a:r>
            <a:endParaRPr lang="en-US" sz="1500" b="0" strike="noStrike" spc="-1">
              <a:solidFill>
                <a:srgbClr val="000000"/>
              </a:solidFill>
              <a:latin typeface="LatO"/>
              <a:ea typeface="LatO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4472C4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en-US" sz="1500" b="0" strike="noStrike" spc="-1">
                <a:solidFill>
                  <a:srgbClr val="000000"/>
                </a:solidFill>
                <a:latin typeface="LatO"/>
              </a:rPr>
              <a:t>Reddito di cittadinanza (unico accesso tramite SPID)</a:t>
            </a:r>
            <a:endParaRPr lang="en-US" sz="1500" b="0" strike="noStrike" spc="-1">
              <a:solidFill>
                <a:srgbClr val="000000"/>
              </a:solidFill>
              <a:latin typeface="LatO"/>
              <a:ea typeface="LatO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4472C4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en-US" sz="1500" b="0" strike="noStrike" spc="-1">
                <a:solidFill>
                  <a:srgbClr val="000000"/>
                </a:solidFill>
                <a:latin typeface="LatO"/>
              </a:rPr>
              <a:t>Firmare documenti online</a:t>
            </a:r>
            <a:endParaRPr lang="en-US" sz="1500" b="0" strike="noStrike" spc="-1">
              <a:solidFill>
                <a:srgbClr val="000000"/>
              </a:solidFill>
              <a:latin typeface="LatO"/>
              <a:ea typeface="LatO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500" b="0" strike="noStrike" spc="-1">
              <a:solidFill>
                <a:srgbClr val="000000"/>
              </a:solidFill>
              <a:latin typeface="LatO"/>
              <a:ea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1920" cy="58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b="0" strike="noStrike" cap="all" spc="-1">
                <a:solidFill>
                  <a:srgbClr val="000000"/>
                </a:solidFill>
                <a:latin typeface="Garamond"/>
              </a:rPr>
              <a:t>“spid” – come si usa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10"/>
          <p:cNvSpPr/>
          <p:nvPr/>
        </p:nvSpPr>
        <p:spPr>
          <a:xfrm>
            <a:off x="1991880" y="1800000"/>
            <a:ext cx="8267400" cy="311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LatO"/>
                <a:ea typeface="LatO"/>
              </a:rPr>
              <a:t>1 – Accesso servizi online (Area Riservata)</a:t>
            </a:r>
            <a:endParaRPr lang="en-US" sz="19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LatO"/>
                <a:ea typeface="LatO"/>
              </a:rPr>
              <a:t>2 – SPID</a:t>
            </a:r>
            <a:endParaRPr lang="en-US" sz="19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LatO"/>
                <a:ea typeface="LatO"/>
              </a:rPr>
              <a:t>3 – Entra con SPID</a:t>
            </a:r>
            <a:endParaRPr lang="en-US" sz="19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LatO"/>
                <a:ea typeface="LatO"/>
              </a:rPr>
              <a:t>4 – Scelta provider</a:t>
            </a:r>
            <a:endParaRPr lang="en-US" sz="19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LatO"/>
                <a:ea typeface="LatO"/>
              </a:rPr>
              <a:t>5 – Inseriamo credenziali accesso</a:t>
            </a:r>
            <a:endParaRPr lang="en-US" sz="19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LatO"/>
                <a:ea typeface="LatO"/>
              </a:rPr>
              <a:t>6 – Richiediamo invio OTP oppure autenticazione tramite APP</a:t>
            </a:r>
            <a:endParaRPr lang="en-US" sz="19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1920" cy="585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b="0" strike="noStrike" cap="all" spc="-1">
                <a:solidFill>
                  <a:srgbClr val="000000"/>
                </a:solidFill>
                <a:latin typeface="Garamond"/>
              </a:rPr>
              <a:t>“spid” – come si usa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115" name="Picture 114"/>
          <p:cNvPicPr/>
          <p:nvPr/>
        </p:nvPicPr>
        <p:blipFill>
          <a:blip r:embed="rId2"/>
          <a:stretch/>
        </p:blipFill>
        <p:spPr>
          <a:xfrm>
            <a:off x="1892520" y="1800000"/>
            <a:ext cx="8906760" cy="4714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1049</TotalTime>
  <Words>464</Words>
  <Application>Microsoft Macintosh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Garamond</vt:lpstr>
      <vt:lpstr>LatO</vt:lpstr>
      <vt:lpstr>LatO</vt:lpstr>
      <vt:lpstr>Symbol</vt:lpstr>
      <vt:lpstr>Times New Roman</vt:lpstr>
      <vt:lpstr>Wingdings</vt:lpstr>
      <vt:lpstr>Office Theme</vt:lpstr>
      <vt:lpstr>Office Theme</vt:lpstr>
      <vt:lpstr>Sportello Utile  “SPID (servizio pubblico identità digitale)”</vt:lpstr>
      <vt:lpstr>“SPID” - Agenda</vt:lpstr>
      <vt:lpstr>“SPID” - Cos’è</vt:lpstr>
      <vt:lpstr>“SPID” – PROVIDERS ACCREDITATI</vt:lpstr>
      <vt:lpstr>“SPID” - Come si richiede</vt:lpstr>
      <vt:lpstr>“SPID” - Come si richiede</vt:lpstr>
      <vt:lpstr>“spid” – come si usa</vt:lpstr>
      <vt:lpstr>“spid” – come si usa</vt:lpstr>
      <vt:lpstr>“spid” – come si usa</vt:lpstr>
      <vt:lpstr>“spid” – come si usa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BANDETTINI,CRISTINA (Agilent ESP)</dc:creator>
  <dc:description/>
  <cp:lastModifiedBy>Microsoft Office User</cp:lastModifiedBy>
  <cp:revision>19</cp:revision>
  <dcterms:created xsi:type="dcterms:W3CDTF">2022-09-23T13:52:02Z</dcterms:created>
  <dcterms:modified xsi:type="dcterms:W3CDTF">2023-01-10T10:40:53Z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3</vt:i4>
  </property>
  <property fmtid="{D5CDD505-2E9C-101B-9397-08002B2CF9AE}" pid="3" name="PresentationFormat">
    <vt:lpwstr>Widescreen</vt:lpwstr>
  </property>
  <property fmtid="{D5CDD505-2E9C-101B-9397-08002B2CF9AE}" pid="4" name="Slides">
    <vt:i4>9</vt:i4>
  </property>
</Properties>
</file>