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6"/>
  </p:notesMasterIdLst>
  <p:sldIdLst>
    <p:sldId id="264" r:id="rId2"/>
    <p:sldId id="263" r:id="rId3"/>
    <p:sldId id="265" r:id="rId4"/>
    <p:sldId id="275" r:id="rId5"/>
    <p:sldId id="276" r:id="rId6"/>
    <p:sldId id="266" r:id="rId7"/>
    <p:sldId id="277" r:id="rId8"/>
    <p:sldId id="279" r:id="rId9"/>
    <p:sldId id="278" r:id="rId10"/>
    <p:sldId id="256" r:id="rId11"/>
    <p:sldId id="280" r:id="rId12"/>
    <p:sldId id="257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BF14CB-CB37-45E6-A900-3997487B4173}">
          <p14:sldIdLst>
            <p14:sldId id="264"/>
            <p14:sldId id="263"/>
            <p14:sldId id="265"/>
            <p14:sldId id="275"/>
            <p14:sldId id="276"/>
            <p14:sldId id="266"/>
            <p14:sldId id="277"/>
          </p14:sldIdLst>
        </p14:section>
        <p14:section name="Untitled Section" id="{D71045D4-D5B2-4F16-B642-E7A17574B3AA}">
          <p14:sldIdLst>
            <p14:sldId id="279"/>
            <p14:sldId id="278"/>
            <p14:sldId id="256"/>
            <p14:sldId id="280"/>
            <p14:sldId id="257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74"/>
  </p:normalViewPr>
  <p:slideViewPr>
    <p:cSldViewPr snapToGrid="0">
      <p:cViewPr varScale="1">
        <p:scale>
          <a:sx n="124" d="100"/>
          <a:sy n="124" d="100"/>
        </p:scale>
        <p:origin x="6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8CCFA-9ED6-4AD4-A1D3-3A37AF69745A}" type="datetimeFigureOut">
              <a:rPr lang="es-ES" smtClean="0"/>
              <a:t>10/1/23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51B1C-A059-49C2-8F14-5EA448051D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516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51B1C-A059-49C2-8F14-5EA448051D41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296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51B1C-A059-49C2-8F14-5EA448051D41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07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8bac0d5a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18bac0d5a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alphaModFix amt="2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trans="52000" pressure="8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84" y="1978369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4882927"/>
            <a:ext cx="8637072" cy="131908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178" indent="0" algn="ctr">
              <a:buNone/>
              <a:defRPr sz="18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4701360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30F4A5D-F0BC-4A5C-A219-1941715B6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BF9E-BEE2-4844-8020-5E435F6D4E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E0B17ED-CBF0-4915-953E-9C9507BE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E0173C1-05E8-4FB0-8758-47554928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7C3E-6E90-4CD0-8ADD-80A431F73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56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BF9E-BEE2-4844-8020-5E435F6D4E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7C3E-6E90-4CD0-8ADD-80A431F73B1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7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45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5" y="798981"/>
            <a:ext cx="1615743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7" y="798981"/>
            <a:ext cx="7828831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BF9E-BEE2-4844-8020-5E435F6D4E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7C3E-6E90-4CD0-8ADD-80A431F73B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81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24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81" y="804522"/>
            <a:ext cx="9603275" cy="587132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1" y="1749292"/>
            <a:ext cx="9603275" cy="4304183"/>
          </a:xfrm>
        </p:spPr>
        <p:txBody>
          <a:bodyPr anchor="t"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BF9E-BEE2-4844-8020-5E435F6D4E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7C3E-6E90-4CD0-8ADD-80A431F73B1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7333" y="1529036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78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41" y="1756130"/>
            <a:ext cx="8643155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43" y="3806203"/>
            <a:ext cx="8630447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BF9E-BEE2-4844-8020-5E435F6D4E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7C3E-6E90-4CD0-8ADD-80A431F73B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43" y="3804985"/>
            <a:ext cx="863044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24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9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9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BF9E-BEE2-4844-8020-5E435F6D4E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7C3E-6E90-4CD0-8ADD-80A431F73B1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7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51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2" y="804171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5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75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3" y="202301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3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BF9E-BEE2-4844-8020-5E435F6D4E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7C3E-6E90-4CD0-8ADD-80A431F73B1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7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31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BF9E-BEE2-4844-8020-5E435F6D4E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7C3E-6E90-4CD0-8ADD-80A431F73B1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7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62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BF9E-BEE2-4844-8020-5E435F6D4E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7C3E-6E90-4CD0-8ADD-80A431F73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0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3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6" y="798974"/>
            <a:ext cx="6012471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2" y="3205499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BF9E-BEE2-4844-8020-5E435F6D4E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7C3E-6E90-4CD0-8ADD-80A431F73B1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1" y="3205491"/>
            <a:ext cx="32694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0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8" y="482178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7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50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31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7" y="5469864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550BF9E-BEE2-4844-8020-5E435F6D4E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3" y="318642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7C3E-6E90-4CD0-8ADD-80A431F73B1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7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26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84"/>
            <a:ext cx="12192000" cy="483851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81" y="804527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81" y="2015734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91285" y="6310357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0BF9E-BEE2-4844-8020-5E435F6D4E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" y="6306129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1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6117C3E-6E90-4CD0-8ADD-80A431F73B1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798937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4D12838-4812-4765-92AC-8C7284001912}"/>
              </a:ext>
            </a:extLst>
          </p:cNvPr>
          <p:cNvSpPr/>
          <p:nvPr userDrawn="1"/>
        </p:nvSpPr>
        <p:spPr>
          <a:xfrm flipV="1">
            <a:off x="1" y="6802561"/>
            <a:ext cx="4074851" cy="649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6458F1-79C7-4331-91D1-DEFA75865F50}"/>
              </a:ext>
            </a:extLst>
          </p:cNvPr>
          <p:cNvSpPr/>
          <p:nvPr userDrawn="1"/>
        </p:nvSpPr>
        <p:spPr>
          <a:xfrm flipV="1">
            <a:off x="8149703" y="6786993"/>
            <a:ext cx="4042300" cy="805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A77618-3633-45AB-B54B-DF7FE39C8788}"/>
              </a:ext>
            </a:extLst>
          </p:cNvPr>
          <p:cNvSpPr/>
          <p:nvPr userDrawn="1"/>
        </p:nvSpPr>
        <p:spPr>
          <a:xfrm flipV="1">
            <a:off x="4074849" y="6802559"/>
            <a:ext cx="4074851" cy="6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224ABB04-DC93-4E82-AB25-54346F3B15C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44" y="139902"/>
            <a:ext cx="1310041" cy="63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4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eting4ecommerce.net/mejores-paginas-para-buscar-empleo-en-espana/#Infoempleo" TargetMode="External"/><Relationship Id="rId2" Type="http://schemas.openxmlformats.org/officeDocument/2006/relationships/hyperlink" Target="https://marketing4ecommerce.net/mejores-paginas-para-buscar-empleo-en-espana/#Infojob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udentjob.es/" TargetMode="External"/><Relationship Id="rId3" Type="http://schemas.openxmlformats.org/officeDocument/2006/relationships/hyperlink" Target="https://marketing4ecommerce.net/mejores-paginas-para-buscar-empleo-en-espana/#EmpleoMarketing" TargetMode="External"/><Relationship Id="rId7" Type="http://schemas.openxmlformats.org/officeDocument/2006/relationships/hyperlink" Target="http://www.primerempleo.com/" TargetMode="External"/><Relationship Id="rId12" Type="http://schemas.openxmlformats.org/officeDocument/2006/relationships/hyperlink" Target="https://serveiocupacio.gencat.cat/es/so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rketing4ecommerce.net/mejores-paginas-para-buscar-empleo-en-espana/#Turijobs" TargetMode="External"/><Relationship Id="rId11" Type="http://schemas.openxmlformats.org/officeDocument/2006/relationships/hyperlink" Target="https://serveiocupacio.gencat.cat/es/" TargetMode="External"/><Relationship Id="rId5" Type="http://schemas.openxmlformats.org/officeDocument/2006/relationships/hyperlink" Target="https://marketing4ecommerce.net/mejores-paginas-para-buscar-empleo-en-espana/#TicJob" TargetMode="External"/><Relationship Id="rId10" Type="http://schemas.openxmlformats.org/officeDocument/2006/relationships/hyperlink" Target="https://marketing4ecommerce.net/mejores-paginas-para-buscar-empleo-en-espana/#Infoempleo" TargetMode="External"/><Relationship Id="rId4" Type="http://schemas.openxmlformats.org/officeDocument/2006/relationships/hyperlink" Target="https://marketing4ecommerce.net/mejores-paginas-para-buscar-empleo-en-espana/#Opci%C3%B3nEmpleo" TargetMode="External"/><Relationship Id="rId9" Type="http://schemas.openxmlformats.org/officeDocument/2006/relationships/hyperlink" Target="http://www.talentoteca.e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emf"/><Relationship Id="rId2" Type="http://schemas.openxmlformats.org/officeDocument/2006/relationships/hyperlink" Target="https://www.sede.fnmt.gob.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hyperlink" Target="https://www.idcat.cat/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g-soc.es/" TargetMode="External"/><Relationship Id="rId2" Type="http://schemas.openxmlformats.org/officeDocument/2006/relationships/hyperlink" Target="https://www.seg-social.es/wps/portal/wss/internet/OficinaSeguridadSocia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2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trans="52000" pressure="8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298CC-1276-4147-B7D6-505F28B9AA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Garamond" panose="02020404030301010803" pitchFamily="18" charset="0"/>
              </a:rPr>
              <a:t>Sportello</a:t>
            </a:r>
            <a:r>
              <a:rPr lang="en-US" dirty="0">
                <a:latin typeface="Garamond" panose="02020404030301010803" pitchFamily="18" charset="0"/>
              </a:rPr>
              <a:t> Utile</a:t>
            </a:r>
            <a:br>
              <a:rPr lang="en-US" dirty="0">
                <a:latin typeface="Garamond" panose="02020404030301010803" pitchFamily="18" charset="0"/>
              </a:rPr>
            </a:br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“Come </a:t>
            </a:r>
            <a:r>
              <a:rPr lang="en-US" dirty="0" err="1">
                <a:latin typeface="Garamond" panose="02020404030301010803" pitchFamily="18" charset="0"/>
              </a:rPr>
              <a:t>trovare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lavoro</a:t>
            </a:r>
            <a:r>
              <a:rPr lang="en-US" dirty="0">
                <a:latin typeface="Garamond" panose="02020404030301010803" pitchFamily="18" charset="0"/>
              </a:rPr>
              <a:t> in </a:t>
            </a:r>
            <a:r>
              <a:rPr lang="en-US" dirty="0" err="1">
                <a:latin typeface="Garamond" panose="02020404030301010803" pitchFamily="18" charset="0"/>
              </a:rPr>
              <a:t>Catalunya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sz="6000" dirty="0">
                <a:latin typeface="Garamond" panose="02020404030301010803" pitchFamily="18" charset="0"/>
              </a:rPr>
              <a:t>”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CA1CF05-798E-463D-9B61-7E9B4D6F8C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29 NOVEMBRE ore 19:00</a:t>
            </a:r>
          </a:p>
          <a:p>
            <a:endParaRPr lang="it-IT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Presenta: Giulia Lorenzoni</a:t>
            </a:r>
          </a:p>
          <a:p>
            <a:r>
              <a:rPr lang="it-IT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RelatorI</a:t>
            </a:r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Rossella Truant – Responsabile risorse umane </a:t>
            </a:r>
            <a:r>
              <a:rPr lang="it-IT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emea</a:t>
            </a:r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– </a:t>
            </a:r>
            <a:r>
              <a:rPr lang="it-IT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marsh</a:t>
            </a:r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mclennan</a:t>
            </a:r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/ PAOLA GAY – RESPONSABILE RISORSE UMANE DENTSPLY SIRONA IBERIA  </a:t>
            </a:r>
          </a:p>
          <a:p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66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1451581" y="804522"/>
            <a:ext cx="9603275" cy="587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/>
              <a:t>L’IMPORTANZA DI UN CV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1451581" y="1749292"/>
            <a:ext cx="9603275" cy="430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88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“Solo </a:t>
            </a:r>
            <a:r>
              <a:rPr lang="en-US" dirty="0" err="1"/>
              <a:t>abbiamo</a:t>
            </a:r>
            <a:r>
              <a:rPr lang="en-US" dirty="0"/>
              <a:t> </a:t>
            </a:r>
            <a:r>
              <a:rPr lang="en-US" dirty="0" err="1"/>
              <a:t>un’occasione</a:t>
            </a:r>
            <a:r>
              <a:rPr lang="en-US" dirty="0"/>
              <a:t> per fare </a:t>
            </a:r>
            <a:r>
              <a:rPr lang="en-US" dirty="0" err="1"/>
              <a:t>una</a:t>
            </a:r>
            <a:r>
              <a:rPr lang="en-US" dirty="0"/>
              <a:t> prima </a:t>
            </a:r>
            <a:r>
              <a:rPr lang="en-US" dirty="0" err="1"/>
              <a:t>buona</a:t>
            </a:r>
            <a:r>
              <a:rPr lang="en-US" dirty="0"/>
              <a:t> </a:t>
            </a:r>
            <a:r>
              <a:rPr lang="en-US" dirty="0" err="1"/>
              <a:t>impressione</a:t>
            </a:r>
            <a:r>
              <a:rPr lang="en-US" dirty="0"/>
              <a:t>”</a:t>
            </a:r>
            <a:endParaRPr dirty="0"/>
          </a:p>
          <a:p>
            <a:pPr marL="228588" lvl="0" indent="-2285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dirty="0"/>
              <a:t>Cosa </a:t>
            </a:r>
            <a:r>
              <a:rPr lang="en-US" dirty="0" err="1"/>
              <a:t>interessa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appaia</a:t>
            </a:r>
            <a:r>
              <a:rPr lang="en-US" dirty="0"/>
              <a:t> in un CV?</a:t>
            </a:r>
            <a:endParaRPr dirty="0"/>
          </a:p>
          <a:p>
            <a:pPr marL="685765" lvl="1" indent="-2285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anagrafici</a:t>
            </a:r>
            <a:r>
              <a:rPr lang="en-US" dirty="0"/>
              <a:t> e di </a:t>
            </a:r>
            <a:r>
              <a:rPr lang="en-US" dirty="0" err="1"/>
              <a:t>contatto</a:t>
            </a:r>
            <a:endParaRPr dirty="0"/>
          </a:p>
          <a:p>
            <a:pPr marL="685765" lvl="1" indent="-2285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 err="1"/>
              <a:t>Foto</a:t>
            </a:r>
            <a:r>
              <a:rPr lang="en-US" dirty="0"/>
              <a:t> (</a:t>
            </a:r>
            <a:r>
              <a:rPr lang="en-US" dirty="0" err="1"/>
              <a:t>opzionale</a:t>
            </a:r>
            <a:r>
              <a:rPr lang="en-US" dirty="0"/>
              <a:t>… ma </a:t>
            </a:r>
            <a:r>
              <a:rPr lang="en-US" dirty="0" err="1"/>
              <a:t>raccomandabile</a:t>
            </a:r>
            <a:r>
              <a:rPr lang="en-US" dirty="0"/>
              <a:t>)</a:t>
            </a:r>
            <a:endParaRPr dirty="0"/>
          </a:p>
          <a:p>
            <a:pPr marL="685765" lvl="1" indent="-2285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 err="1"/>
              <a:t>Esperienza</a:t>
            </a:r>
            <a:r>
              <a:rPr lang="en-US" dirty="0"/>
              <a:t> </a:t>
            </a:r>
            <a:r>
              <a:rPr lang="en-US" dirty="0" err="1"/>
              <a:t>professionale</a:t>
            </a:r>
            <a:r>
              <a:rPr lang="en-US" dirty="0"/>
              <a:t> (</a:t>
            </a:r>
            <a:r>
              <a:rPr lang="en-US" dirty="0" err="1"/>
              <a:t>dalla</a:t>
            </a:r>
            <a:r>
              <a:rPr lang="en-US" dirty="0"/>
              <a:t> </a:t>
            </a:r>
            <a:r>
              <a:rPr lang="en-US" dirty="0" err="1"/>
              <a:t>piú</a:t>
            </a:r>
            <a:r>
              <a:rPr lang="en-US" dirty="0"/>
              <a:t> </a:t>
            </a:r>
            <a:r>
              <a:rPr lang="en-US" dirty="0" err="1"/>
              <a:t>recente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piú</a:t>
            </a:r>
            <a:r>
              <a:rPr lang="en-US" dirty="0"/>
              <a:t> antica)</a:t>
            </a:r>
            <a:endParaRPr dirty="0"/>
          </a:p>
          <a:p>
            <a:pPr marL="685765" lvl="1" indent="-2285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 err="1"/>
              <a:t>Esperienza</a:t>
            </a:r>
            <a:r>
              <a:rPr lang="en-US" dirty="0"/>
              <a:t> </a:t>
            </a:r>
            <a:r>
              <a:rPr lang="en-US" dirty="0" err="1"/>
              <a:t>accademica</a:t>
            </a:r>
            <a:endParaRPr dirty="0"/>
          </a:p>
          <a:p>
            <a:pPr marL="685765" lvl="1" indent="-2285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 err="1"/>
              <a:t>Lingue</a:t>
            </a:r>
            <a:r>
              <a:rPr lang="en-US" dirty="0"/>
              <a:t> </a:t>
            </a:r>
            <a:r>
              <a:rPr lang="en-US" dirty="0" err="1"/>
              <a:t>livello</a:t>
            </a:r>
            <a:r>
              <a:rPr lang="en-US" dirty="0"/>
              <a:t> </a:t>
            </a:r>
            <a:r>
              <a:rPr lang="en-US" dirty="0" err="1"/>
              <a:t>parlato</a:t>
            </a:r>
            <a:r>
              <a:rPr lang="en-US" dirty="0"/>
              <a:t>/</a:t>
            </a:r>
            <a:r>
              <a:rPr lang="en-US" dirty="0" err="1"/>
              <a:t>scritto</a:t>
            </a:r>
            <a:endParaRPr dirty="0"/>
          </a:p>
          <a:p>
            <a:pPr marL="685765" lvl="1" indent="-2285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 err="1"/>
              <a:t>Altri</a:t>
            </a:r>
            <a:r>
              <a:rPr lang="en-US" dirty="0"/>
              <a:t> (</a:t>
            </a:r>
            <a:r>
              <a:rPr lang="en-US" dirty="0" err="1"/>
              <a:t>Attivitá</a:t>
            </a:r>
            <a:r>
              <a:rPr lang="en-US" dirty="0"/>
              <a:t> </a:t>
            </a:r>
            <a:r>
              <a:rPr lang="en-US" dirty="0" err="1"/>
              <a:t>volontariato</a:t>
            </a:r>
            <a:r>
              <a:rPr lang="en-US" dirty="0"/>
              <a:t>, </a:t>
            </a:r>
            <a:r>
              <a:rPr lang="en-US" dirty="0" err="1"/>
              <a:t>patente</a:t>
            </a:r>
            <a:r>
              <a:rPr lang="en-US" dirty="0"/>
              <a:t>, </a:t>
            </a:r>
            <a:r>
              <a:rPr lang="en-US" dirty="0" err="1"/>
              <a:t>conoscimenti</a:t>
            </a:r>
            <a:r>
              <a:rPr lang="en-US" dirty="0"/>
              <a:t> </a:t>
            </a:r>
            <a:r>
              <a:rPr lang="en-US" dirty="0" err="1"/>
              <a:t>informatici</a:t>
            </a:r>
            <a:r>
              <a:rPr lang="en-US" dirty="0"/>
              <a:t>, </a:t>
            </a:r>
            <a:r>
              <a:rPr lang="en-US" dirty="0" err="1"/>
              <a:t>ecc</a:t>
            </a:r>
            <a:r>
              <a:rPr lang="en-US" dirty="0"/>
              <a:t>.)</a:t>
            </a:r>
            <a:endParaRPr dirty="0"/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dirty="0" err="1"/>
              <a:t>Indicare</a:t>
            </a:r>
            <a:r>
              <a:rPr lang="en-US" dirty="0"/>
              <a:t> </a:t>
            </a:r>
            <a:r>
              <a:rPr lang="en-US" dirty="0" err="1"/>
              <a:t>luogo</a:t>
            </a:r>
            <a:r>
              <a:rPr lang="en-US" dirty="0"/>
              <a:t> di </a:t>
            </a:r>
            <a:r>
              <a:rPr lang="en-US" dirty="0" err="1"/>
              <a:t>lavoro</a:t>
            </a:r>
            <a:r>
              <a:rPr lang="en-US" dirty="0"/>
              <a:t>, </a:t>
            </a:r>
            <a:r>
              <a:rPr lang="en-US" dirty="0" err="1"/>
              <a:t>posto</a:t>
            </a:r>
            <a:r>
              <a:rPr lang="en-US" dirty="0"/>
              <a:t> di </a:t>
            </a:r>
            <a:r>
              <a:rPr lang="en-US" dirty="0" err="1"/>
              <a:t>lavoro</a:t>
            </a:r>
            <a:r>
              <a:rPr lang="en-US" dirty="0"/>
              <a:t> e </a:t>
            </a:r>
            <a:r>
              <a:rPr lang="en-US" dirty="0" err="1"/>
              <a:t>attivitá</a:t>
            </a:r>
            <a:r>
              <a:rPr lang="en-US" dirty="0"/>
              <a:t> </a:t>
            </a:r>
            <a:r>
              <a:rPr lang="en-US" dirty="0" err="1"/>
              <a:t>svolte</a:t>
            </a:r>
            <a:endParaRPr dirty="0"/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dirty="0" err="1"/>
              <a:t>Sintetizzare</a:t>
            </a:r>
            <a:r>
              <a:rPr lang="en-US" dirty="0"/>
              <a:t> (</a:t>
            </a:r>
            <a:r>
              <a:rPr lang="en-US" dirty="0" err="1"/>
              <a:t>massimo</a:t>
            </a:r>
            <a:r>
              <a:rPr lang="en-US" dirty="0"/>
              <a:t> 2 </a:t>
            </a:r>
            <a:r>
              <a:rPr lang="en-US" dirty="0" err="1"/>
              <a:t>pagine</a:t>
            </a:r>
            <a:r>
              <a:rPr lang="en-US" dirty="0"/>
              <a:t>. </a:t>
            </a:r>
            <a:r>
              <a:rPr lang="en-US" dirty="0" err="1"/>
              <a:t>Meglio</a:t>
            </a:r>
            <a:r>
              <a:rPr lang="en-US" dirty="0"/>
              <a:t> se é solo 1)</a:t>
            </a:r>
            <a:endParaRPr dirty="0"/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dirty="0"/>
              <a:t>Dire SEMPRE la </a:t>
            </a:r>
            <a:r>
              <a:rPr lang="en-US" dirty="0" err="1"/>
              <a:t>veritá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CAD1A-9156-4725-A07E-A498493B9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995" y="159288"/>
            <a:ext cx="9584275" cy="537327"/>
          </a:xfrm>
        </p:spPr>
        <p:txBody>
          <a:bodyPr/>
          <a:lstStyle/>
          <a:p>
            <a:r>
              <a:rPr lang="es-ES" dirty="0" err="1"/>
              <a:t>Alcuni</a:t>
            </a:r>
            <a:r>
              <a:rPr lang="es-ES" dirty="0"/>
              <a:t> </a:t>
            </a:r>
            <a:r>
              <a:rPr lang="es-ES" dirty="0" err="1"/>
              <a:t>esempi</a:t>
            </a:r>
            <a:r>
              <a:rPr lang="es-ES" dirty="0"/>
              <a:t> di CV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BF25E1-7251-4246-8FEB-61EC112C4E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1122" y="772996"/>
            <a:ext cx="4173276" cy="59257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CF1A83-EF3C-4E42-808F-4E745D22F7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5167" y="772997"/>
            <a:ext cx="4208919" cy="592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5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8bac0d5a36_0_0"/>
          <p:cNvSpPr txBox="1">
            <a:spLocks noGrp="1"/>
          </p:cNvSpPr>
          <p:nvPr>
            <p:ph type="title"/>
          </p:nvPr>
        </p:nvSpPr>
        <p:spPr>
          <a:xfrm>
            <a:off x="1451581" y="804522"/>
            <a:ext cx="9603300" cy="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dirty="0"/>
              <a:t>COME FARE UN COLLOQUIO. </a:t>
            </a:r>
            <a:r>
              <a:rPr lang="en-US" dirty="0" err="1"/>
              <a:t>Aspetti</a:t>
            </a:r>
            <a:r>
              <a:rPr lang="en-US" dirty="0"/>
              <a:t> </a:t>
            </a:r>
            <a:r>
              <a:rPr lang="en-US" dirty="0" err="1"/>
              <a:t>generali</a:t>
            </a:r>
            <a:endParaRPr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0" name="Google Shape;110;g18bac0d5a36_0_0"/>
          <p:cNvSpPr txBox="1">
            <a:spLocks noGrp="1"/>
          </p:cNvSpPr>
          <p:nvPr>
            <p:ph type="body" idx="1"/>
          </p:nvPr>
        </p:nvSpPr>
        <p:spPr>
          <a:xfrm>
            <a:off x="1451581" y="1749292"/>
            <a:ext cx="9603300" cy="43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588" lvl="0" indent="-2285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dirty="0" err="1"/>
              <a:t>Puntualitá</a:t>
            </a:r>
            <a:endParaRPr dirty="0"/>
          </a:p>
          <a:p>
            <a:pPr marL="228588" lvl="0" indent="-2285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dirty="0" err="1"/>
              <a:t>Informarsi</a:t>
            </a:r>
            <a:r>
              <a:rPr lang="en-US" dirty="0"/>
              <a:t> </a:t>
            </a:r>
            <a:r>
              <a:rPr lang="en-US" dirty="0" err="1"/>
              <a:t>sull’azienda</a:t>
            </a:r>
            <a:r>
              <a:rPr lang="en-US" dirty="0"/>
              <a:t> prima di </a:t>
            </a:r>
            <a:r>
              <a:rPr lang="en-US" dirty="0" err="1"/>
              <a:t>andare</a:t>
            </a:r>
            <a:r>
              <a:rPr lang="en-US" dirty="0"/>
              <a:t> al </a:t>
            </a:r>
            <a:r>
              <a:rPr lang="en-US" dirty="0" err="1"/>
              <a:t>colloquio</a:t>
            </a:r>
            <a:endParaRPr dirty="0"/>
          </a:p>
          <a:p>
            <a:pPr marL="228588" lvl="0" indent="-2285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dirty="0" err="1"/>
              <a:t>Presentarsi</a:t>
            </a:r>
            <a:r>
              <a:rPr lang="en-US" dirty="0"/>
              <a:t> </a:t>
            </a:r>
            <a:r>
              <a:rPr lang="en-US" dirty="0" err="1"/>
              <a:t>vestito</a:t>
            </a:r>
            <a:r>
              <a:rPr lang="en-US" dirty="0"/>
              <a:t> </a:t>
            </a:r>
            <a:r>
              <a:rPr lang="en-US" dirty="0" err="1"/>
              <a:t>adeguatamente</a:t>
            </a:r>
            <a:r>
              <a:rPr lang="en-US" dirty="0"/>
              <a:t>.  Ne </a:t>
            </a:r>
            <a:r>
              <a:rPr lang="en-US" dirty="0" err="1"/>
              <a:t>troppo</a:t>
            </a:r>
            <a:r>
              <a:rPr lang="en-US" dirty="0"/>
              <a:t> </a:t>
            </a:r>
            <a:r>
              <a:rPr lang="en-US" dirty="0" err="1"/>
              <a:t>sportivo</a:t>
            </a:r>
            <a:r>
              <a:rPr lang="en-US" dirty="0"/>
              <a:t> ne </a:t>
            </a:r>
            <a:r>
              <a:rPr lang="en-US" dirty="0" err="1"/>
              <a:t>troppo</a:t>
            </a:r>
            <a:r>
              <a:rPr lang="en-US" dirty="0"/>
              <a:t> </a:t>
            </a:r>
            <a:r>
              <a:rPr lang="en-US" dirty="0" err="1"/>
              <a:t>elegante</a:t>
            </a:r>
            <a:endParaRPr dirty="0"/>
          </a:p>
          <a:p>
            <a:pPr marL="228588" lvl="0" indent="-2285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dirty="0"/>
              <a:t>In </a:t>
            </a:r>
            <a:r>
              <a:rPr lang="en-US" dirty="0" err="1"/>
              <a:t>Spagna</a:t>
            </a:r>
            <a:r>
              <a:rPr lang="en-US" dirty="0"/>
              <a:t> è molto </a:t>
            </a:r>
            <a:r>
              <a:rPr lang="en-US" dirty="0" err="1"/>
              <a:t>comune</a:t>
            </a:r>
            <a:r>
              <a:rPr lang="en-US" dirty="0"/>
              <a:t> </a:t>
            </a:r>
            <a:r>
              <a:rPr lang="en-US" dirty="0" err="1"/>
              <a:t>usare</a:t>
            </a:r>
            <a:r>
              <a:rPr lang="en-US" dirty="0"/>
              <a:t> il “</a:t>
            </a:r>
            <a:r>
              <a:rPr lang="en-US" dirty="0" err="1"/>
              <a:t>tu</a:t>
            </a:r>
            <a:r>
              <a:rPr lang="en-US" dirty="0"/>
              <a:t>”. Ma </a:t>
            </a:r>
            <a:r>
              <a:rPr lang="en-US" dirty="0" err="1"/>
              <a:t>ricevere</a:t>
            </a:r>
            <a:r>
              <a:rPr lang="en-US" dirty="0"/>
              <a:t> il </a:t>
            </a:r>
            <a:r>
              <a:rPr lang="en-US" dirty="0" err="1"/>
              <a:t>permesso</a:t>
            </a:r>
            <a:r>
              <a:rPr lang="en-US" dirty="0"/>
              <a:t> prima di </a:t>
            </a:r>
            <a:r>
              <a:rPr lang="en-US" dirty="0" err="1"/>
              <a:t>farlo</a:t>
            </a:r>
            <a:endParaRPr dirty="0"/>
          </a:p>
          <a:p>
            <a:pPr marL="228588" lvl="0" indent="-2285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dirty="0" err="1"/>
              <a:t>Lasciare</a:t>
            </a:r>
            <a:r>
              <a:rPr lang="en-US" dirty="0"/>
              <a:t> </a:t>
            </a:r>
            <a:r>
              <a:rPr lang="en-US" dirty="0" err="1"/>
              <a:t>parlare</a:t>
            </a:r>
            <a:r>
              <a:rPr lang="en-US" dirty="0"/>
              <a:t> </a:t>
            </a:r>
            <a:r>
              <a:rPr lang="en-US" dirty="0" err="1"/>
              <a:t>l’intervistatore</a:t>
            </a:r>
            <a:r>
              <a:rPr lang="en-US" dirty="0"/>
              <a:t> e </a:t>
            </a:r>
            <a:r>
              <a:rPr lang="en-US" dirty="0" err="1"/>
              <a:t>rispondere</a:t>
            </a:r>
            <a:r>
              <a:rPr lang="en-US" dirty="0"/>
              <a:t> </a:t>
            </a:r>
            <a:r>
              <a:rPr lang="en-US" dirty="0" err="1"/>
              <a:t>concisamente</a:t>
            </a:r>
            <a:r>
              <a:rPr lang="en-US" dirty="0"/>
              <a:t> alle sue </a:t>
            </a:r>
            <a:r>
              <a:rPr lang="en-US" dirty="0" err="1"/>
              <a:t>domande</a:t>
            </a:r>
            <a:endParaRPr dirty="0"/>
          </a:p>
          <a:p>
            <a:pPr marL="228588" lvl="0" indent="-2285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dirty="0" err="1"/>
              <a:t>Mostrarsi</a:t>
            </a:r>
            <a:r>
              <a:rPr lang="en-US" dirty="0"/>
              <a:t> </a:t>
            </a:r>
            <a:r>
              <a:rPr lang="en-US" dirty="0" err="1"/>
              <a:t>sincero</a:t>
            </a:r>
            <a:r>
              <a:rPr lang="en-US" dirty="0"/>
              <a:t> ed </a:t>
            </a:r>
            <a:r>
              <a:rPr lang="en-US" dirty="0" err="1"/>
              <a:t>onesto</a:t>
            </a:r>
            <a:endParaRPr dirty="0"/>
          </a:p>
          <a:p>
            <a:pPr marL="228588" lvl="0" indent="-2285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dirty="0" err="1"/>
              <a:t>Rispettare</a:t>
            </a:r>
            <a:r>
              <a:rPr lang="en-US" dirty="0"/>
              <a:t> le pause e </a:t>
            </a:r>
            <a:r>
              <a:rPr lang="en-US" dirty="0" err="1"/>
              <a:t>riflettere</a:t>
            </a:r>
            <a:r>
              <a:rPr lang="en-US" dirty="0"/>
              <a:t> prima di dare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risposta</a:t>
            </a:r>
            <a:r>
              <a:rPr lang="en-US" dirty="0"/>
              <a:t> </a:t>
            </a:r>
            <a:r>
              <a:rPr lang="en-US" dirty="0" err="1"/>
              <a:t>inesatta</a:t>
            </a:r>
            <a:endParaRPr lang="en-US" dirty="0"/>
          </a:p>
          <a:p>
            <a:pPr marL="228588" lvl="0" indent="-2285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s-ES" dirty="0"/>
              <a:t>Non é conveniente </a:t>
            </a:r>
            <a:r>
              <a:rPr lang="es-ES" dirty="0" err="1"/>
              <a:t>richiedere</a:t>
            </a:r>
            <a:r>
              <a:rPr lang="es-ES" dirty="0"/>
              <a:t> </a:t>
            </a:r>
            <a:r>
              <a:rPr lang="es-ES" dirty="0" err="1"/>
              <a:t>informazioni</a:t>
            </a:r>
            <a:r>
              <a:rPr lang="es-ES" dirty="0"/>
              <a:t> </a:t>
            </a:r>
            <a:r>
              <a:rPr lang="es-ES" dirty="0" err="1"/>
              <a:t>sulla</a:t>
            </a:r>
            <a:r>
              <a:rPr lang="es-ES" dirty="0"/>
              <a:t> </a:t>
            </a:r>
            <a:r>
              <a:rPr lang="es-ES" dirty="0" err="1"/>
              <a:t>retribuzione</a:t>
            </a:r>
            <a:r>
              <a:rPr lang="es-ES" dirty="0"/>
              <a:t> </a:t>
            </a:r>
            <a:r>
              <a:rPr lang="es-ES" dirty="0" err="1"/>
              <a:t>economica</a:t>
            </a:r>
            <a:r>
              <a:rPr lang="es-ES" dirty="0"/>
              <a:t> nel primo </a:t>
            </a:r>
            <a:r>
              <a:rPr lang="es-ES" dirty="0" err="1"/>
              <a:t>colloquio</a:t>
            </a:r>
            <a:endParaRPr dirty="0"/>
          </a:p>
          <a:p>
            <a:pPr marL="228588" lvl="0" indent="-2285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dirty="0" err="1"/>
              <a:t>Prepararsi</a:t>
            </a:r>
            <a:r>
              <a:rPr lang="en-US" dirty="0"/>
              <a:t> </a:t>
            </a:r>
            <a:r>
              <a:rPr lang="en-US" dirty="0" err="1"/>
              <a:t>domande</a:t>
            </a:r>
            <a:r>
              <a:rPr lang="en-US" dirty="0"/>
              <a:t> da fare </a:t>
            </a:r>
            <a:r>
              <a:rPr lang="en-US" dirty="0" err="1"/>
              <a:t>alla</a:t>
            </a:r>
            <a:r>
              <a:rPr lang="en-US" dirty="0"/>
              <a:t> fine 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dimostrino</a:t>
            </a:r>
            <a:r>
              <a:rPr lang="en-US" dirty="0"/>
              <a:t> interesse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posizione</a:t>
            </a:r>
            <a:r>
              <a:rPr lang="en-US" dirty="0"/>
              <a:t>/</a:t>
            </a:r>
            <a:r>
              <a:rPr lang="en-US" dirty="0" err="1"/>
              <a:t>azienda</a:t>
            </a:r>
            <a:endParaRPr dirty="0"/>
          </a:p>
          <a:p>
            <a:pPr marL="228588" lvl="0" indent="-2285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dirty="0" err="1"/>
              <a:t>Ringraziare</a:t>
            </a:r>
            <a:r>
              <a:rPr lang="en-US" dirty="0"/>
              <a:t> per il tempo </a:t>
            </a:r>
            <a:r>
              <a:rPr lang="en-US" dirty="0" err="1"/>
              <a:t>dedicato</a:t>
            </a:r>
            <a:r>
              <a:rPr lang="en-US" dirty="0"/>
              <a:t> al </a:t>
            </a:r>
            <a:r>
              <a:rPr lang="en-US" dirty="0" err="1"/>
              <a:t>termine</a:t>
            </a:r>
            <a:r>
              <a:rPr lang="en-US" dirty="0"/>
              <a:t> del </a:t>
            </a:r>
            <a:r>
              <a:rPr lang="en-US" dirty="0" err="1"/>
              <a:t>colloquio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E6EEA-A181-438F-945E-0B3634120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Incontro</a:t>
            </a:r>
            <a:r>
              <a:rPr lang="es-ES" dirty="0"/>
              <a:t> </a:t>
            </a:r>
            <a:r>
              <a:rPr lang="es-ES" dirty="0" err="1"/>
              <a:t>presenziale</a:t>
            </a:r>
            <a:r>
              <a:rPr lang="es-ES" dirty="0"/>
              <a:t> o per </a:t>
            </a:r>
            <a:r>
              <a:rPr lang="es-ES" dirty="0" err="1"/>
              <a:t>videoconferenza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DCEEFA-714E-41D3-AE6E-889FE3E48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277" y="2023157"/>
            <a:ext cx="4645152" cy="801943"/>
          </a:xfrm>
        </p:spPr>
        <p:txBody>
          <a:bodyPr/>
          <a:lstStyle/>
          <a:p>
            <a:r>
              <a:rPr lang="es-ES" dirty="0" err="1"/>
              <a:t>Presenziale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77EF2D-0AD0-4A0F-94D8-5B0296B0F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499" y="2824275"/>
            <a:ext cx="5705844" cy="2644457"/>
          </a:xfrm>
        </p:spPr>
        <p:txBody>
          <a:bodyPr/>
          <a:lstStyle/>
          <a:p>
            <a:r>
              <a:rPr lang="es-ES" dirty="0" err="1"/>
              <a:t>Fare</a:t>
            </a:r>
            <a:r>
              <a:rPr lang="es-ES" dirty="0"/>
              <a:t> </a:t>
            </a:r>
            <a:r>
              <a:rPr lang="es-ES" dirty="0" err="1"/>
              <a:t>attenzione</a:t>
            </a:r>
            <a:r>
              <a:rPr lang="es-ES" dirty="0"/>
              <a:t> </a:t>
            </a:r>
            <a:r>
              <a:rPr lang="es-ES" dirty="0" err="1"/>
              <a:t>alla</a:t>
            </a:r>
            <a:r>
              <a:rPr lang="es-ES" dirty="0"/>
              <a:t> </a:t>
            </a:r>
            <a:r>
              <a:rPr lang="es-ES" dirty="0" err="1"/>
              <a:t>comunicazione</a:t>
            </a:r>
            <a:r>
              <a:rPr lang="es-ES" dirty="0"/>
              <a:t> non </a:t>
            </a:r>
            <a:r>
              <a:rPr lang="es-ES" dirty="0" err="1"/>
              <a:t>verbale</a:t>
            </a:r>
            <a:r>
              <a:rPr lang="es-ES" dirty="0"/>
              <a:t> (</a:t>
            </a:r>
            <a:r>
              <a:rPr lang="es-ES" dirty="0" err="1"/>
              <a:t>sguardo</a:t>
            </a:r>
            <a:r>
              <a:rPr lang="es-ES" dirty="0"/>
              <a:t>, </a:t>
            </a:r>
            <a:r>
              <a:rPr lang="es-ES" dirty="0" err="1"/>
              <a:t>posizione</a:t>
            </a:r>
            <a:r>
              <a:rPr lang="es-ES" dirty="0"/>
              <a:t> </a:t>
            </a:r>
            <a:r>
              <a:rPr lang="es-ES" dirty="0" err="1"/>
              <a:t>corporale</a:t>
            </a:r>
            <a:r>
              <a:rPr lang="es-ES" dirty="0"/>
              <a:t>, tono </a:t>
            </a:r>
            <a:r>
              <a:rPr lang="es-ES" dirty="0" err="1"/>
              <a:t>voce</a:t>
            </a:r>
            <a:r>
              <a:rPr lang="es-ES" dirty="0"/>
              <a:t>, </a:t>
            </a:r>
            <a:r>
              <a:rPr lang="es-ES" dirty="0" err="1"/>
              <a:t>ecc</a:t>
            </a:r>
            <a:r>
              <a:rPr lang="es-ES" dirty="0"/>
              <a:t>.)</a:t>
            </a:r>
          </a:p>
          <a:p>
            <a:r>
              <a:rPr lang="es-ES" dirty="0"/>
              <a:t>Portare con sé </a:t>
            </a:r>
            <a:r>
              <a:rPr lang="es-ES" dirty="0" err="1"/>
              <a:t>il</a:t>
            </a:r>
            <a:r>
              <a:rPr lang="es-ES" dirty="0"/>
              <a:t> CV </a:t>
            </a:r>
            <a:r>
              <a:rPr lang="es-ES" dirty="0" err="1"/>
              <a:t>stampato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C0EFC3-8FB4-4472-8B3A-00A9C125B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VIDEO CONFERENZA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5C21CC2-2024-45DB-B149-7EE583D10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5550251" cy="3521252"/>
          </a:xfrm>
        </p:spPr>
        <p:txBody>
          <a:bodyPr/>
          <a:lstStyle/>
          <a:p>
            <a:r>
              <a:rPr lang="es-ES" dirty="0" err="1"/>
              <a:t>Fare</a:t>
            </a:r>
            <a:r>
              <a:rPr lang="es-ES" dirty="0"/>
              <a:t> una </a:t>
            </a:r>
            <a:r>
              <a:rPr lang="es-ES" dirty="0" err="1"/>
              <a:t>prova</a:t>
            </a:r>
            <a:r>
              <a:rPr lang="es-ES" dirty="0"/>
              <a:t> con </a:t>
            </a:r>
            <a:r>
              <a:rPr lang="es-ES" dirty="0" err="1"/>
              <a:t>il</a:t>
            </a:r>
            <a:r>
              <a:rPr lang="es-ES" dirty="0"/>
              <a:t> sistema prima </a:t>
            </a:r>
            <a:r>
              <a:rPr lang="es-ES" dirty="0" err="1"/>
              <a:t>dell’incontro</a:t>
            </a:r>
            <a:endParaRPr lang="es-ES" dirty="0"/>
          </a:p>
          <a:p>
            <a:r>
              <a:rPr lang="es-ES" dirty="0" err="1"/>
              <a:t>Assicurarsi</a:t>
            </a:r>
            <a:r>
              <a:rPr lang="es-ES" dirty="0"/>
              <a:t> di </a:t>
            </a:r>
            <a:r>
              <a:rPr lang="es-ES" dirty="0" err="1"/>
              <a:t>avere</a:t>
            </a:r>
            <a:r>
              <a:rPr lang="es-ES" dirty="0"/>
              <a:t> un </a:t>
            </a:r>
            <a:r>
              <a:rPr lang="es-ES" dirty="0" err="1"/>
              <a:t>buon</a:t>
            </a:r>
            <a:r>
              <a:rPr lang="es-ES" dirty="0"/>
              <a:t> </a:t>
            </a:r>
            <a:r>
              <a:rPr lang="es-ES" dirty="0" err="1"/>
              <a:t>segnale</a:t>
            </a:r>
            <a:endParaRPr lang="es-ES" dirty="0"/>
          </a:p>
          <a:p>
            <a:r>
              <a:rPr lang="es-ES" dirty="0"/>
              <a:t>Cercare uno </a:t>
            </a:r>
            <a:r>
              <a:rPr lang="es-ES" dirty="0" err="1"/>
              <a:t>sfondo</a:t>
            </a:r>
            <a:r>
              <a:rPr lang="es-ES" dirty="0"/>
              <a:t> </a:t>
            </a:r>
            <a:r>
              <a:rPr lang="es-ES" dirty="0" err="1"/>
              <a:t>generico</a:t>
            </a:r>
            <a:endParaRPr lang="es-ES" dirty="0"/>
          </a:p>
          <a:p>
            <a:r>
              <a:rPr lang="es-ES" dirty="0" err="1"/>
              <a:t>Silenziare</a:t>
            </a:r>
            <a:r>
              <a:rPr lang="es-ES" dirty="0"/>
              <a:t> </a:t>
            </a:r>
            <a:r>
              <a:rPr lang="es-ES" dirty="0" err="1"/>
              <a:t>telefono</a:t>
            </a:r>
            <a:r>
              <a:rPr lang="es-ES" dirty="0"/>
              <a:t> </a:t>
            </a:r>
            <a:r>
              <a:rPr lang="es-ES" dirty="0" err="1"/>
              <a:t>ed</a:t>
            </a:r>
            <a:r>
              <a:rPr lang="es-ES" dirty="0"/>
              <a:t> </a:t>
            </a:r>
            <a:r>
              <a:rPr lang="es-ES" dirty="0" err="1"/>
              <a:t>altri</a:t>
            </a:r>
            <a:r>
              <a:rPr lang="es-ES" dirty="0"/>
              <a:t> </a:t>
            </a:r>
            <a:r>
              <a:rPr lang="es-ES" dirty="0" err="1"/>
              <a:t>devices</a:t>
            </a:r>
            <a:r>
              <a:rPr lang="es-ES" dirty="0"/>
              <a:t> per evitare </a:t>
            </a:r>
            <a:r>
              <a:rPr lang="es-ES" dirty="0" err="1"/>
              <a:t>interruzioni</a:t>
            </a:r>
            <a:endParaRPr lang="es-ES" dirty="0"/>
          </a:p>
          <a:p>
            <a:r>
              <a:rPr lang="es-ES" dirty="0"/>
              <a:t>Cercare di </a:t>
            </a:r>
            <a:r>
              <a:rPr lang="es-ES" dirty="0" err="1"/>
              <a:t>essere</a:t>
            </a:r>
            <a:r>
              <a:rPr lang="es-ES" dirty="0"/>
              <a:t> in uno </a:t>
            </a:r>
            <a:r>
              <a:rPr lang="es-ES" dirty="0" err="1"/>
              <a:t>spazio</a:t>
            </a:r>
            <a:r>
              <a:rPr lang="es-ES" dirty="0"/>
              <a:t> tranquillo e </a:t>
            </a:r>
            <a:r>
              <a:rPr lang="es-ES" dirty="0" err="1"/>
              <a:t>silenzioso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4663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2CB3D374-A98E-4400-BB70-D15CB8FF2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456" y="1305504"/>
            <a:ext cx="5297724" cy="1056319"/>
          </a:xfrm>
        </p:spPr>
        <p:txBody>
          <a:bodyPr/>
          <a:lstStyle/>
          <a:p>
            <a:r>
              <a:rPr lang="es-ES" dirty="0"/>
              <a:t>DOMANDE ? </a:t>
            </a:r>
          </a:p>
        </p:txBody>
      </p:sp>
      <p:pic>
        <p:nvPicPr>
          <p:cNvPr id="1026" name="Picture 2" descr="La funzione delle domande - Essebicoaching">
            <a:extLst>
              <a:ext uri="{FF2B5EF4-FFF2-40B4-BE49-F238E27FC236}">
                <a16:creationId xmlns:a16="http://schemas.microsoft.com/office/drawing/2014/main" id="{BD293903-C4CF-49EC-AE96-6F8291093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9450" y="838586"/>
            <a:ext cx="5091214" cy="52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21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9776-4E8C-4822-9331-6A9F336A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Garamond" panose="02020404030301010803" pitchFamily="18" charset="0"/>
                <a:cs typeface="Times New Roman" panose="02020603050405020304" pitchFamily="18" charset="0"/>
              </a:rPr>
              <a:t> Agenda</a:t>
            </a:r>
            <a:endParaRPr lang="it-IT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E415E-FAC2-46DC-B0E2-13D8A5D4A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Come cercare lavoro in Spagna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Alcune differenze fra Italia e Spagna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Alcuni suggerimenti su come preparare un Curriculum vitae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Alcuni suggerimenti su come preparare un colloquio di lavoro</a:t>
            </a:r>
            <a:endParaRPr lang="it-IT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55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9A8DF-E8F9-443A-83F6-6462E8FB3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cercare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lavoro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Catalunya </a:t>
            </a:r>
            <a:br>
              <a:rPr lang="it-IT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DC809-B0D1-4C43-A3B7-B61755912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523049"/>
            <a:ext cx="9603275" cy="4304183"/>
          </a:xfrm>
        </p:spPr>
        <p:txBody>
          <a:bodyPr>
            <a:normAutofit fontScale="85000" lnSpcReduction="10000"/>
          </a:bodyPr>
          <a:lstStyle/>
          <a:p>
            <a:r>
              <a:rPr lang="it-IT" sz="1900" dirty="0"/>
              <a:t>Anche qui funziona il «boca a oreja»</a:t>
            </a:r>
          </a:p>
          <a:p>
            <a:r>
              <a:rPr lang="it-IT" sz="1900" dirty="0"/>
              <a:t>I </a:t>
            </a:r>
            <a:r>
              <a:rPr lang="it-IT" sz="1900" b="1" dirty="0"/>
              <a:t>siti web delle aziende </a:t>
            </a:r>
            <a:r>
              <a:rPr lang="it-IT" sz="1900" dirty="0"/>
              <a:t>indicano i posti per i quali è in atto una ricerca di personale. L´ invio di un </a:t>
            </a:r>
            <a:r>
              <a:rPr lang="it-IT" sz="1900" b="1" dirty="0"/>
              <a:t>curriculum  «spontaneo»</a:t>
            </a:r>
            <a:r>
              <a:rPr lang="it-IT" sz="1900" dirty="0"/>
              <a:t> alle aziende può dare dei risultati, ma il cv deve essere «speciale».  </a:t>
            </a:r>
          </a:p>
          <a:p>
            <a:r>
              <a:rPr lang="it-IT" sz="1900" dirty="0"/>
              <a:t>Ci sono diversi «</a:t>
            </a:r>
            <a:r>
              <a:rPr lang="it-IT" sz="1900" b="1" dirty="0"/>
              <a:t>portali di lavoro» </a:t>
            </a:r>
            <a:r>
              <a:rPr lang="it-IT" sz="1900" dirty="0"/>
              <a:t>dove le imprese repubblicano i ruoli disponibili. I </a:t>
            </a:r>
            <a:r>
              <a:rPr lang="it-IT" sz="1900" dirty="0" err="1"/>
              <a:t>piú</a:t>
            </a:r>
            <a:r>
              <a:rPr lang="it-IT" sz="1900" dirty="0"/>
              <a:t> usati sono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900" b="1" i="0" u="none" strike="noStrike" dirty="0">
                <a:solidFill>
                  <a:srgbClr val="79B5AF"/>
                </a:solidFill>
                <a:effectLst/>
                <a:latin typeface="Open Sans" panose="020B0606030504020204" pitchFamily="34" charset="0"/>
                <a:hlinkClick r:id="rId2"/>
              </a:rPr>
              <a:t>Infojobs</a:t>
            </a:r>
            <a:r>
              <a:rPr lang="it-IT" sz="1900" b="1" i="0" u="none" strike="noStrike" dirty="0">
                <a:solidFill>
                  <a:srgbClr val="79B5A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900" dirty="0">
                <a:solidFill>
                  <a:srgbClr val="484848"/>
                </a:solidFill>
                <a:latin typeface="Open Sans" panose="020B0606030504020204" pitchFamily="34" charset="0"/>
              </a:rPr>
              <a:t>piattaforma dove si possono trovare offerte di lavoro in tutta Spagna. </a:t>
            </a:r>
            <a:r>
              <a:rPr lang="it-IT" sz="1900" dirty="0" err="1">
                <a:solidFill>
                  <a:srgbClr val="484848"/>
                </a:solidFill>
                <a:latin typeface="Open Sans" panose="020B0606030504020204" pitchFamily="34" charset="0"/>
              </a:rPr>
              <a:t>Infojobs</a:t>
            </a:r>
            <a:r>
              <a:rPr lang="it-IT" sz="1900" dirty="0">
                <a:solidFill>
                  <a:srgbClr val="484848"/>
                </a:solidFill>
                <a:latin typeface="Open Sans" panose="020B0606030504020204" pitchFamily="34" charset="0"/>
              </a:rPr>
              <a:t> permette di cercare per tipo di posto, settore, salario, </a:t>
            </a:r>
            <a:r>
              <a:rPr lang="it-IT" sz="1900" dirty="0" err="1">
                <a:solidFill>
                  <a:srgbClr val="484848"/>
                </a:solidFill>
                <a:latin typeface="Open Sans" panose="020B0606030504020204" pitchFamily="34" charset="0"/>
              </a:rPr>
              <a:t>cittá</a:t>
            </a:r>
            <a:r>
              <a:rPr lang="it-IT" sz="1900" dirty="0">
                <a:solidFill>
                  <a:srgbClr val="484848"/>
                </a:solidFill>
                <a:latin typeface="Open Sans" panose="020B0606030504020204" pitchFamily="34" charset="0"/>
              </a:rPr>
              <a:t> etc..</a:t>
            </a:r>
          </a:p>
          <a:p>
            <a:pPr marL="742950" lvl="1" indent="-285750"/>
            <a:r>
              <a:rPr lang="it-IT" sz="1900" b="1" dirty="0">
                <a:solidFill>
                  <a:srgbClr val="79B5AF"/>
                </a:solidFill>
                <a:latin typeface="Open Sans" panose="020B0606030504020204" pitchFamily="34" charset="0"/>
                <a:hlinkClick r:id="rId2"/>
              </a:rPr>
              <a:t>Monster</a:t>
            </a:r>
            <a:r>
              <a:rPr lang="it-IT" sz="1900" b="1" i="0" u="none" strike="noStrike" dirty="0">
                <a:solidFill>
                  <a:srgbClr val="79B5A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900" dirty="0">
                <a:solidFill>
                  <a:srgbClr val="484848"/>
                </a:solidFill>
                <a:latin typeface="Open Sans" panose="020B0606030504020204" pitchFamily="34" charset="0"/>
              </a:rPr>
              <a:t>piattaforma che permette di creare un profilo/cv e di configurare criteri di ricerca per identificare le offerte in </a:t>
            </a:r>
            <a:r>
              <a:rPr lang="it-IT" sz="1900" dirty="0" err="1">
                <a:solidFill>
                  <a:srgbClr val="484848"/>
                </a:solidFill>
                <a:latin typeface="Open Sans" panose="020B0606030504020204" pitchFamily="34" charset="0"/>
              </a:rPr>
              <a:t>línea</a:t>
            </a:r>
            <a:r>
              <a:rPr lang="it-IT" sz="1900" dirty="0">
                <a:solidFill>
                  <a:srgbClr val="484848"/>
                </a:solidFill>
                <a:latin typeface="Open Sans" panose="020B0606030504020204" pitchFamily="34" charset="0"/>
              </a:rPr>
              <a:t> con il nostro profilo/le nostre conoscenze</a:t>
            </a:r>
          </a:p>
          <a:p>
            <a:pPr marL="742950" lvl="1" indent="-285750"/>
            <a:r>
              <a:rPr lang="it-IT" sz="1900" b="1" dirty="0" err="1">
                <a:solidFill>
                  <a:srgbClr val="79B5AF"/>
                </a:solidFill>
                <a:latin typeface="Open Sans" panose="020B0606030504020204" pitchFamily="34" charset="0"/>
                <a:hlinkClick r:id="rId2"/>
              </a:rPr>
              <a:t>Indeed</a:t>
            </a:r>
            <a:r>
              <a:rPr lang="it-IT" sz="1900" b="1" dirty="0">
                <a:solidFill>
                  <a:srgbClr val="79B5AF"/>
                </a:solidFill>
                <a:latin typeface="Open Sans" panose="020B0606030504020204" pitchFamily="34" charset="0"/>
                <a:hlinkClick r:id="rId2"/>
              </a:rPr>
              <a:t> </a:t>
            </a:r>
            <a:r>
              <a:rPr lang="it-IT" sz="1900" b="1" dirty="0">
                <a:solidFill>
                  <a:srgbClr val="79B5AF"/>
                </a:solidFill>
                <a:latin typeface="Open Sans" panose="020B0606030504020204" pitchFamily="34" charset="0"/>
              </a:rPr>
              <a:t> </a:t>
            </a:r>
            <a:r>
              <a:rPr lang="it-IT" sz="1900" dirty="0">
                <a:solidFill>
                  <a:srgbClr val="484848"/>
                </a:solidFill>
                <a:latin typeface="Open Sans" panose="020B0606030504020204" pitchFamily="34" charset="0"/>
              </a:rPr>
              <a:t>piattaforma che consente di cercare alle aziende di pubblicare offerte direttamente, o attraverso altri portali</a:t>
            </a:r>
          </a:p>
          <a:p>
            <a:pPr marL="742950" lvl="1" indent="-285750"/>
            <a:r>
              <a:rPr lang="it-IT" sz="1900" b="1" i="0" u="none" strike="noStrike" dirty="0" err="1">
                <a:solidFill>
                  <a:srgbClr val="79B5AF"/>
                </a:solidFill>
                <a:effectLst/>
                <a:latin typeface="Open Sans" panose="020B0606030504020204" pitchFamily="34" charset="0"/>
                <a:hlinkClick r:id="rId3"/>
              </a:rPr>
              <a:t>Infoempleo</a:t>
            </a:r>
            <a:r>
              <a:rPr lang="it-IT" sz="1900" b="1" i="0" u="none" strike="noStrike" dirty="0">
                <a:solidFill>
                  <a:srgbClr val="79B5AF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it-IT" sz="1900" dirty="0">
                <a:solidFill>
                  <a:srgbClr val="484848"/>
                </a:solidFill>
                <a:latin typeface="Open Sans" panose="020B0606030504020204" pitchFamily="34" charset="0"/>
              </a:rPr>
              <a:t>uno dei portali di riferimento per diverse aziende in Spagna</a:t>
            </a:r>
          </a:p>
          <a:p>
            <a:pPr marL="742950" lvl="1" indent="-285750"/>
            <a:endParaRPr lang="es-ES" dirty="0">
              <a:solidFill>
                <a:srgbClr val="484848"/>
              </a:solidFill>
              <a:latin typeface="Open Sans" panose="020B0606030504020204" pitchFamily="34" charset="0"/>
            </a:endParaRPr>
          </a:p>
          <a:p>
            <a:pPr marL="742950" lvl="1" indent="-28575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155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9A8DF-E8F9-443A-83F6-6462E8FB3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cercare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lavoro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Catalunya </a:t>
            </a:r>
            <a:br>
              <a:rPr lang="it-IT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DC809-B0D1-4C43-A3B7-B61755912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575121"/>
            <a:ext cx="9603275" cy="4601745"/>
          </a:xfrm>
        </p:spPr>
        <p:txBody>
          <a:bodyPr>
            <a:normAutofit fontScale="25000" lnSpcReduction="20000"/>
          </a:bodyPr>
          <a:lstStyle/>
          <a:p>
            <a:pPr marL="457177" lvl="1" indent="0">
              <a:buNone/>
            </a:pPr>
            <a:r>
              <a:rPr lang="es-ES" sz="5600" dirty="0" err="1">
                <a:latin typeface="LatO" panose="020F0502020204030203"/>
              </a:rPr>
              <a:t>Portali</a:t>
            </a:r>
            <a:r>
              <a:rPr lang="es-ES" sz="5600" dirty="0">
                <a:latin typeface="LatO" panose="020F0502020204030203"/>
              </a:rPr>
              <a:t> </a:t>
            </a:r>
            <a:r>
              <a:rPr lang="es-ES" sz="5600" dirty="0" err="1">
                <a:latin typeface="LatO" panose="020F0502020204030203"/>
              </a:rPr>
              <a:t>specializzati</a:t>
            </a:r>
            <a:r>
              <a:rPr lang="es-ES" sz="5600" dirty="0">
                <a:latin typeface="LatO" panose="020F0502020204030203"/>
              </a:rPr>
              <a:t> 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ES" sz="5600" b="1" i="0" u="none" strike="noStrike" dirty="0" err="1">
                <a:solidFill>
                  <a:srgbClr val="79B5AF"/>
                </a:solidFill>
                <a:effectLst/>
                <a:latin typeface="LatO" panose="020F0502020204030203"/>
                <a:hlinkClick r:id="rId3"/>
              </a:rPr>
              <a:t>EmpleoMarketing</a:t>
            </a:r>
            <a:r>
              <a:rPr lang="es-ES" sz="5600" b="1" i="0" u="none" strike="noStrike" dirty="0">
                <a:solidFill>
                  <a:srgbClr val="79B5AF"/>
                </a:solidFill>
                <a:effectLst/>
                <a:latin typeface="LatO" panose="020F0502020204030203"/>
              </a:rPr>
              <a:t> </a:t>
            </a:r>
            <a:r>
              <a:rPr lang="es-ES" sz="5600" dirty="0">
                <a:latin typeface="LatO" panose="020F0502020204030203"/>
              </a:rPr>
              <a:t>Marketing (</a:t>
            </a:r>
            <a:r>
              <a:rPr lang="es-ES" sz="5600" dirty="0" err="1">
                <a:latin typeface="LatO" panose="020F0502020204030203"/>
              </a:rPr>
              <a:t>on</a:t>
            </a:r>
            <a:r>
              <a:rPr lang="es-ES" sz="5600" dirty="0">
                <a:latin typeface="LatO" panose="020F0502020204030203"/>
              </a:rPr>
              <a:t> line)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ES" sz="5600" b="1" dirty="0" err="1">
                <a:solidFill>
                  <a:srgbClr val="79B5AF"/>
                </a:solidFill>
                <a:latin typeface="LatO" panose="020F0502020204030203"/>
                <a:hlinkClick r:id="rId4"/>
              </a:rPr>
              <a:t>Tecnoempleo</a:t>
            </a:r>
            <a:r>
              <a:rPr lang="es-ES" sz="5600" b="1" dirty="0">
                <a:solidFill>
                  <a:srgbClr val="79B5AF"/>
                </a:solidFill>
                <a:latin typeface="LatO" panose="020F0502020204030203"/>
                <a:hlinkClick r:id="rId4"/>
              </a:rPr>
              <a:t> </a:t>
            </a:r>
            <a:r>
              <a:rPr lang="es-ES" sz="5600" dirty="0">
                <a:latin typeface="LatO" panose="020F0502020204030203"/>
              </a:rPr>
              <a:t>Informática e </a:t>
            </a:r>
            <a:r>
              <a:rPr lang="es-ES" sz="5600" dirty="0" err="1">
                <a:latin typeface="LatO" panose="020F0502020204030203"/>
              </a:rPr>
              <a:t>Telecomunicazioni</a:t>
            </a:r>
            <a:r>
              <a:rPr lang="es-ES" sz="5600" dirty="0">
                <a:latin typeface="LatO" panose="020F0502020204030203"/>
              </a:rPr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ES" sz="5600" b="1" i="0" u="none" strike="noStrike" dirty="0" err="1">
                <a:solidFill>
                  <a:srgbClr val="79B5AF"/>
                </a:solidFill>
                <a:effectLst/>
                <a:latin typeface="LatO" panose="020F0502020204030203"/>
                <a:hlinkClick r:id="rId5"/>
              </a:rPr>
              <a:t>TicJob</a:t>
            </a:r>
            <a:r>
              <a:rPr lang="es-ES" sz="5600" b="1" i="0" u="none" strike="noStrike" dirty="0">
                <a:solidFill>
                  <a:srgbClr val="79B5AF"/>
                </a:solidFill>
                <a:effectLst/>
                <a:latin typeface="LatO" panose="020F0502020204030203"/>
              </a:rPr>
              <a:t>   </a:t>
            </a:r>
            <a:r>
              <a:rPr lang="es-ES" sz="5600" dirty="0" err="1">
                <a:latin typeface="LatO" panose="020F0502020204030203"/>
              </a:rPr>
              <a:t>Settore</a:t>
            </a:r>
            <a:r>
              <a:rPr lang="es-ES" sz="5600" dirty="0">
                <a:latin typeface="LatO" panose="020F0502020204030203"/>
              </a:rPr>
              <a:t> </a:t>
            </a:r>
            <a:r>
              <a:rPr lang="es-ES" sz="5600" dirty="0" err="1">
                <a:latin typeface="LatO" panose="020F0502020204030203"/>
              </a:rPr>
              <a:t>Digitale</a:t>
            </a:r>
            <a:r>
              <a:rPr lang="es-ES" sz="5600" dirty="0">
                <a:latin typeface="LatO" panose="020F0502020204030203"/>
              </a:rPr>
              <a:t> 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ES" sz="5600" b="1" i="0" u="none" strike="noStrike" dirty="0" err="1">
                <a:solidFill>
                  <a:srgbClr val="79B5AF"/>
                </a:solidFill>
                <a:effectLst/>
                <a:latin typeface="LatO" panose="020F0502020204030203"/>
                <a:hlinkClick r:id="rId6"/>
              </a:rPr>
              <a:t>Turijobs</a:t>
            </a:r>
            <a:r>
              <a:rPr lang="es-ES" sz="5600" b="1" i="0" u="none" strike="noStrike" dirty="0">
                <a:solidFill>
                  <a:srgbClr val="79B5AF"/>
                </a:solidFill>
                <a:effectLst/>
                <a:latin typeface="LatO" panose="020F0502020204030203"/>
              </a:rPr>
              <a:t> </a:t>
            </a:r>
            <a:r>
              <a:rPr lang="es-ES" sz="5600" dirty="0" err="1">
                <a:latin typeface="LatO" panose="020F0502020204030203"/>
              </a:rPr>
              <a:t>Settore</a:t>
            </a:r>
            <a:r>
              <a:rPr lang="es-ES" sz="5600" dirty="0">
                <a:latin typeface="LatO" panose="020F0502020204030203"/>
              </a:rPr>
              <a:t> Turismo </a:t>
            </a:r>
          </a:p>
          <a:p>
            <a:pPr marL="742950" lvl="1" indent="-285750"/>
            <a:r>
              <a:rPr lang="es-ES" sz="5600" b="1" dirty="0" err="1">
                <a:solidFill>
                  <a:srgbClr val="79B5AF"/>
                </a:solidFill>
                <a:latin typeface="LatO" panose="020F0502020204030203"/>
                <a:hlinkClick r:id="rId6"/>
              </a:rPr>
              <a:t>L</a:t>
            </a:r>
            <a:r>
              <a:rPr lang="es-ES" sz="5600" b="1" i="0" u="none" strike="noStrike" dirty="0" err="1">
                <a:solidFill>
                  <a:srgbClr val="79B5AF"/>
                </a:solidFill>
                <a:effectLst/>
                <a:latin typeface="LatO" panose="020F0502020204030203"/>
                <a:hlinkClick r:id="rId6"/>
              </a:rPr>
              <a:t>uxetalent</a:t>
            </a:r>
            <a:r>
              <a:rPr lang="es-ES" sz="5600" b="1" i="0" u="none" strike="noStrike" dirty="0">
                <a:solidFill>
                  <a:srgbClr val="79B5AF"/>
                </a:solidFill>
                <a:effectLst/>
                <a:latin typeface="LatO" panose="020F0502020204030203"/>
                <a:hlinkClick r:id="rId6"/>
              </a:rPr>
              <a:t> </a:t>
            </a:r>
            <a:r>
              <a:rPr lang="es-ES" sz="5600" b="1" i="0" u="none" strike="noStrike" dirty="0">
                <a:solidFill>
                  <a:srgbClr val="79B5AF"/>
                </a:solidFill>
                <a:effectLst/>
                <a:latin typeface="LatO" panose="020F0502020204030203"/>
              </a:rPr>
              <a:t> </a:t>
            </a:r>
            <a:r>
              <a:rPr lang="es-ES" sz="5600" dirty="0" err="1">
                <a:latin typeface="LatO" panose="020F0502020204030203"/>
              </a:rPr>
              <a:t>Settore</a:t>
            </a:r>
            <a:r>
              <a:rPr lang="es-ES" sz="5600" dirty="0">
                <a:latin typeface="LatO" panose="020F0502020204030203"/>
              </a:rPr>
              <a:t> </a:t>
            </a:r>
            <a:r>
              <a:rPr lang="es-ES" sz="5600" dirty="0" err="1">
                <a:latin typeface="LatO" panose="020F0502020204030203"/>
              </a:rPr>
              <a:t>Retail</a:t>
            </a:r>
            <a:endParaRPr lang="es-ES" sz="5600" dirty="0">
              <a:latin typeface="LatO" panose="020F0502020204030203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-ES" sz="4300" b="1" i="0" dirty="0">
              <a:solidFill>
                <a:srgbClr val="79B5AF"/>
              </a:solidFill>
              <a:effectLst/>
              <a:latin typeface="LatO" panose="020F0502020204030203"/>
            </a:endParaRPr>
          </a:p>
          <a:p>
            <a:pPr marL="457177" lvl="1" indent="0" algn="l">
              <a:buNone/>
            </a:pPr>
            <a:r>
              <a:rPr lang="es-ES" sz="5600" dirty="0">
                <a:latin typeface="LatO" panose="020F0502020204030203"/>
              </a:rPr>
              <a:t>Per i </a:t>
            </a:r>
            <a:r>
              <a:rPr lang="es-ES" sz="5600" dirty="0" err="1">
                <a:latin typeface="LatO" panose="020F0502020204030203"/>
              </a:rPr>
              <a:t>giovani</a:t>
            </a:r>
            <a:r>
              <a:rPr lang="es-ES" sz="5600" dirty="0">
                <a:latin typeface="LatO" panose="020F0502020204030203"/>
              </a:rPr>
              <a:t> (in cerca del primo </a:t>
            </a:r>
            <a:r>
              <a:rPr lang="es-ES" sz="5600" dirty="0" err="1">
                <a:latin typeface="LatO" panose="020F0502020204030203"/>
              </a:rPr>
              <a:t>impiego</a:t>
            </a:r>
            <a:r>
              <a:rPr lang="es-ES" sz="5600" dirty="0">
                <a:latin typeface="LatO" panose="020F0502020204030203"/>
              </a:rPr>
              <a:t>. Anche “becas” y practicas” )</a:t>
            </a:r>
            <a:endParaRPr lang="es-ES" sz="5600" b="1" i="0" dirty="0">
              <a:solidFill>
                <a:srgbClr val="79B5AF"/>
              </a:solidFill>
              <a:effectLst/>
              <a:latin typeface="LatO" panose="020F0502020204030203"/>
            </a:endParaRPr>
          </a:p>
          <a:p>
            <a:pPr lvl="1" algn="l"/>
            <a:r>
              <a:rPr lang="es-ES" sz="5600" b="1" dirty="0">
                <a:solidFill>
                  <a:srgbClr val="79B5AF"/>
                </a:solidFill>
                <a:latin typeface="LatO" panose="020F0502020204030203"/>
                <a:hlinkClick r:id="rId7"/>
              </a:rPr>
              <a:t>www.primerempleo.com</a:t>
            </a:r>
            <a:r>
              <a:rPr lang="es-ES" sz="5600" b="1" dirty="0">
                <a:solidFill>
                  <a:srgbClr val="79B5AF"/>
                </a:solidFill>
                <a:latin typeface="LatO" panose="020F0502020204030203"/>
              </a:rPr>
              <a:t> </a:t>
            </a:r>
          </a:p>
          <a:p>
            <a:pPr lvl="1" algn="l"/>
            <a:r>
              <a:rPr lang="es-ES" sz="5600" b="1" i="0" dirty="0">
                <a:solidFill>
                  <a:srgbClr val="79B5AF"/>
                </a:solidFill>
                <a:effectLst/>
                <a:latin typeface="LatO" panose="020F0502020204030203"/>
                <a:hlinkClick r:id="rId8"/>
              </a:rPr>
              <a:t>www.Studentjob.es</a:t>
            </a:r>
            <a:endParaRPr lang="es-ES" sz="5600" b="1" i="0" dirty="0">
              <a:solidFill>
                <a:srgbClr val="79B5AF"/>
              </a:solidFill>
              <a:effectLst/>
              <a:latin typeface="LatO" panose="020F0502020204030203"/>
            </a:endParaRPr>
          </a:p>
          <a:p>
            <a:pPr lvl="1" algn="l"/>
            <a:r>
              <a:rPr lang="es-ES" sz="5600" b="1" dirty="0">
                <a:solidFill>
                  <a:srgbClr val="79B5AF"/>
                </a:solidFill>
                <a:latin typeface="LatO" panose="020F0502020204030203"/>
                <a:hlinkClick r:id="rId9"/>
              </a:rPr>
              <a:t>www.talentoteca.es</a:t>
            </a:r>
            <a:endParaRPr lang="es-ES" sz="5600" b="1" dirty="0">
              <a:solidFill>
                <a:srgbClr val="79B5AF"/>
              </a:solidFill>
              <a:latin typeface="LatO" panose="020F0502020204030203"/>
            </a:endParaRPr>
          </a:p>
          <a:p>
            <a:pPr lvl="1" algn="l"/>
            <a:endParaRPr lang="es-ES" sz="5600" b="1" dirty="0">
              <a:solidFill>
                <a:srgbClr val="79B5AF"/>
              </a:solidFill>
              <a:latin typeface="LatO" panose="020F0502020204030203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5600" b="1" dirty="0" err="1">
                <a:solidFill>
                  <a:srgbClr val="0070C0"/>
                </a:solidFill>
                <a:latin typeface="LatO" panose="020F0502020204030203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Agenzie</a:t>
            </a:r>
            <a:r>
              <a:rPr lang="es-ES" sz="5600" b="1" dirty="0">
                <a:solidFill>
                  <a:srgbClr val="0070C0"/>
                </a:solidFill>
                <a:latin typeface="LatO" panose="020F0502020204030203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 </a:t>
            </a:r>
            <a:r>
              <a:rPr lang="es-ES" sz="5600" b="1" dirty="0" err="1">
                <a:solidFill>
                  <a:srgbClr val="0070C0"/>
                </a:solidFill>
                <a:latin typeface="LatO" panose="020F0502020204030203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lavoro</a:t>
            </a:r>
            <a:r>
              <a:rPr lang="es-ES" sz="5600" b="1" dirty="0">
                <a:solidFill>
                  <a:srgbClr val="0070C0"/>
                </a:solidFill>
                <a:latin typeface="LatO" panose="020F0502020204030203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5600" b="1" dirty="0" err="1">
                <a:solidFill>
                  <a:srgbClr val="0070C0"/>
                </a:solidFill>
                <a:latin typeface="LatO" panose="020F0502020204030203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interinale</a:t>
            </a:r>
            <a:r>
              <a:rPr lang="es-ES" sz="5600" b="1" dirty="0">
                <a:solidFill>
                  <a:srgbClr val="0070C0"/>
                </a:solidFill>
                <a:latin typeface="LatO" panose="020F0502020204030203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ETT  (Randstad, Adecco, Manpower, </a:t>
            </a:r>
            <a:r>
              <a:rPr lang="es-ES" sz="5600" b="1" dirty="0" err="1">
                <a:solidFill>
                  <a:srgbClr val="0070C0"/>
                </a:solidFill>
                <a:latin typeface="LatO" panose="020F0502020204030203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Eurofirms</a:t>
            </a:r>
            <a:r>
              <a:rPr lang="es-ES" sz="5600" b="1" dirty="0">
                <a:solidFill>
                  <a:srgbClr val="0070C0"/>
                </a:solidFill>
                <a:latin typeface="LatO" panose="020F0502020204030203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s-ES" sz="5600" b="1" dirty="0" err="1">
                <a:solidFill>
                  <a:srgbClr val="0070C0"/>
                </a:solidFill>
                <a:latin typeface="LatO" panose="020F0502020204030203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Flexiplan</a:t>
            </a:r>
            <a:r>
              <a:rPr lang="es-ES" sz="5600" b="1" dirty="0">
                <a:solidFill>
                  <a:srgbClr val="0070C0"/>
                </a:solidFill>
                <a:latin typeface="LatO" panose="020F0502020204030203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s-ES" sz="5600" dirty="0">
              <a:latin typeface="LatO" panose="020F0502020204030203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4300" dirty="0">
              <a:solidFill>
                <a:srgbClr val="484848"/>
              </a:solidFill>
              <a:latin typeface="LatO" panose="020F0502020204030203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742950" lvl="1" indent="-285750"/>
            <a:r>
              <a:rPr lang="es-ES" sz="5600" b="1" dirty="0" err="1">
                <a:solidFill>
                  <a:srgbClr val="0070C0"/>
                </a:solidFill>
                <a:latin typeface="LatO" panose="020F0502020204030203"/>
                <a:hlinkClick r:id="rId11" tooltip="Servei Públic d'Ocupació de Cataluny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Servei</a:t>
            </a:r>
            <a:r>
              <a:rPr lang="es-ES" sz="5600" b="1" dirty="0">
                <a:solidFill>
                  <a:srgbClr val="0070C0"/>
                </a:solidFill>
                <a:latin typeface="LatO" panose="020F0502020204030203"/>
                <a:hlinkClick r:id="rId11" tooltip="Servei Públic d'Ocupació de Cataluny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5600" b="1" dirty="0" err="1">
                <a:solidFill>
                  <a:srgbClr val="0070C0"/>
                </a:solidFill>
                <a:latin typeface="LatO" panose="020F0502020204030203"/>
                <a:hlinkClick r:id="rId11" tooltip="Servei Públic d'Ocupació de Cataluny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Públic</a:t>
            </a:r>
            <a:r>
              <a:rPr lang="es-ES" sz="5600" b="1" dirty="0">
                <a:solidFill>
                  <a:srgbClr val="0070C0"/>
                </a:solidFill>
                <a:latin typeface="LatO" panose="020F0502020204030203"/>
                <a:hlinkClick r:id="rId11" tooltip="Servei Públic d'Ocupació de Cataluny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5600" b="1" dirty="0" err="1">
                <a:solidFill>
                  <a:srgbClr val="0070C0"/>
                </a:solidFill>
                <a:latin typeface="LatO" panose="020F0502020204030203"/>
                <a:hlinkClick r:id="rId11" tooltip="Servei Públic d'Ocupació de Cataluny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d'Ocupació</a:t>
            </a:r>
            <a:r>
              <a:rPr lang="es-ES" sz="5600" b="1" dirty="0">
                <a:solidFill>
                  <a:srgbClr val="0070C0"/>
                </a:solidFill>
                <a:latin typeface="LatO" panose="020F0502020204030203"/>
                <a:hlinkClick r:id="rId11" tooltip="Servei Públic d'Ocupació de Cataluny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Catalunya</a:t>
            </a:r>
            <a:r>
              <a:rPr lang="es-ES" sz="5600" b="1" dirty="0">
                <a:solidFill>
                  <a:srgbClr val="0070C0"/>
                </a:solidFill>
                <a:latin typeface="LatO" panose="020F0502020204030203"/>
              </a:rPr>
              <a:t>  </a:t>
            </a:r>
            <a:r>
              <a:rPr lang="es-ES" sz="5600" b="1" dirty="0">
                <a:solidFill>
                  <a:srgbClr val="0070C0"/>
                </a:solidFill>
                <a:latin typeface="LatO" panose="020F0502020204030203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https://serveiocupacio.gencat.cat/es/soc</a:t>
            </a:r>
            <a:r>
              <a:rPr lang="es-ES" sz="5600" b="0" i="0" dirty="0">
                <a:solidFill>
                  <a:srgbClr val="0070C0"/>
                </a:solidFill>
                <a:effectLst/>
                <a:latin typeface="LatO" panose="020F0502020204030203"/>
              </a:rPr>
              <a:t>: </a:t>
            </a:r>
            <a:r>
              <a:rPr lang="es-ES" sz="5600" b="0" i="0" dirty="0">
                <a:solidFill>
                  <a:srgbClr val="333333"/>
                </a:solidFill>
                <a:effectLst/>
                <a:latin typeface="LatO" panose="020F0502020204030203"/>
              </a:rPr>
              <a:t>es el conjunto de entidades, servicios y programas necesarios para promover y desarrollar la política pública de empleo, que garantice unos servicios ocupacionales de calidad a las personas y empresas de Catalunya</a:t>
            </a:r>
            <a:endParaRPr lang="es-ES" sz="5600" dirty="0">
              <a:solidFill>
                <a:srgbClr val="484848"/>
              </a:solidFill>
              <a:latin typeface="LatO" panose="020F0502020204030203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 algn="l"/>
            <a:endParaRPr lang="es-ES" sz="4300" b="1" dirty="0">
              <a:solidFill>
                <a:srgbClr val="79B5AF"/>
              </a:solidFill>
              <a:latin typeface="Open Sans" panose="020B0606030504020204" pitchFamily="34" charset="0"/>
            </a:endParaRPr>
          </a:p>
          <a:p>
            <a:pPr marL="742950" lvl="1" indent="-285750"/>
            <a:endParaRPr lang="es-ES" sz="4300" dirty="0">
              <a:solidFill>
                <a:srgbClr val="484848"/>
              </a:solidFill>
              <a:latin typeface="Open Sans" panose="020B0606030504020204" pitchFamily="34" charset="0"/>
            </a:endParaRPr>
          </a:p>
          <a:p>
            <a:pPr marL="742950" lvl="1" indent="-28575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003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9A8DF-E8F9-443A-83F6-6462E8FB3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cercare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lavoro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Catalunya </a:t>
            </a:r>
            <a:br>
              <a:rPr lang="it-IT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DC809-B0D1-4C43-A3B7-B61755912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it-IT" sz="1800" dirty="0">
                <a:solidFill>
                  <a:srgbClr val="484848"/>
                </a:solidFill>
                <a:latin typeface="LatO" panose="020F0502020204030203"/>
              </a:rPr>
              <a:t>Per chi cerca lavoro </a:t>
            </a:r>
            <a:r>
              <a:rPr lang="it-IT" sz="1800" dirty="0" err="1">
                <a:solidFill>
                  <a:srgbClr val="484848"/>
                </a:solidFill>
                <a:latin typeface="LatO" panose="020F0502020204030203"/>
              </a:rPr>
              <a:t>é</a:t>
            </a:r>
            <a:r>
              <a:rPr lang="it-IT" sz="1800" dirty="0">
                <a:solidFill>
                  <a:srgbClr val="484848"/>
                </a:solidFill>
                <a:latin typeface="LatO" panose="020F0502020204030203"/>
              </a:rPr>
              <a:t> importante essere attivi in </a:t>
            </a:r>
            <a:r>
              <a:rPr lang="it-IT" sz="1800" b="1" dirty="0">
                <a:solidFill>
                  <a:srgbClr val="0070C0"/>
                </a:solidFill>
                <a:latin typeface="LatO" panose="020F0502020204030203"/>
              </a:rPr>
              <a:t>LinkedIn, </a:t>
            </a:r>
            <a:r>
              <a:rPr lang="it-IT" sz="1800" dirty="0">
                <a:solidFill>
                  <a:srgbClr val="484848"/>
                </a:solidFill>
                <a:latin typeface="LatO" panose="020F0502020204030203"/>
              </a:rPr>
              <a:t>una rete sociale che permette di entrare in contatto con persone che possono aiutarci a trovare lavoro  e con aziende che sono alla ricerca di personale e che pubblicano offerte.</a:t>
            </a:r>
          </a:p>
          <a:p>
            <a:pPr algn="l"/>
            <a:r>
              <a:rPr lang="it-IT" sz="1800" dirty="0">
                <a:solidFill>
                  <a:srgbClr val="484848"/>
                </a:solidFill>
                <a:latin typeface="LatO" panose="020F0502020204030203"/>
              </a:rPr>
              <a:t>Le aziende pubblicano direttamente offerte di lavoro alle quali </a:t>
            </a:r>
            <a:r>
              <a:rPr lang="it-IT" sz="1800" dirty="0" err="1">
                <a:solidFill>
                  <a:srgbClr val="484848"/>
                </a:solidFill>
                <a:latin typeface="LatO" panose="020F0502020204030203"/>
              </a:rPr>
              <a:t>é</a:t>
            </a:r>
            <a:r>
              <a:rPr lang="it-IT" sz="1800" dirty="0">
                <a:solidFill>
                  <a:srgbClr val="484848"/>
                </a:solidFill>
                <a:latin typeface="LatO" panose="020F0502020204030203"/>
              </a:rPr>
              <a:t> possibile applicare direttamente in LinkedIn, e chi fa selezione di personale cerca i profili adeguati nella rete e </a:t>
            </a:r>
            <a:r>
              <a:rPr lang="it-IT" sz="1800" dirty="0" err="1">
                <a:solidFill>
                  <a:srgbClr val="484848"/>
                </a:solidFill>
                <a:latin typeface="LatO" panose="020F0502020204030203"/>
              </a:rPr>
              <a:t>puó</a:t>
            </a:r>
            <a:r>
              <a:rPr lang="it-IT" sz="1800" dirty="0">
                <a:solidFill>
                  <a:srgbClr val="484848"/>
                </a:solidFill>
                <a:latin typeface="LatO" panose="020F0502020204030203"/>
              </a:rPr>
              <a:t> contattare direttamente i potenziali candidati.</a:t>
            </a:r>
          </a:p>
          <a:p>
            <a:r>
              <a:rPr lang="it-IT" sz="1800" dirty="0">
                <a:solidFill>
                  <a:srgbClr val="484848"/>
                </a:solidFill>
                <a:latin typeface="LatO" panose="020F0502020204030203"/>
              </a:rPr>
              <a:t>Per questo </a:t>
            </a:r>
            <a:r>
              <a:rPr lang="it-IT" sz="1800" dirty="0" err="1">
                <a:solidFill>
                  <a:srgbClr val="484848"/>
                </a:solidFill>
                <a:latin typeface="LatO" panose="020F0502020204030203"/>
              </a:rPr>
              <a:t>é</a:t>
            </a:r>
            <a:r>
              <a:rPr lang="it-IT" sz="1800" dirty="0">
                <a:solidFill>
                  <a:srgbClr val="484848"/>
                </a:solidFill>
                <a:latin typeface="LatO" panose="020F0502020204030203"/>
              </a:rPr>
              <a:t> importante redigere un buon c.v. per includerlo nel nostro profilo di LinkedIn </a:t>
            </a:r>
          </a:p>
          <a:p>
            <a:pPr marL="742950" lvl="1" indent="-28575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019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ábrica Nacional de Moneda y Timbre">
            <a:hlinkClick r:id="rId2"/>
            <a:extLst>
              <a:ext uri="{FF2B5EF4-FFF2-40B4-BE49-F238E27FC236}">
                <a16:creationId xmlns:a16="http://schemas.microsoft.com/office/drawing/2014/main" id="{9C72EBE9-D1C7-40E4-9613-70CC139F4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1" y="2902020"/>
            <a:ext cx="1268896" cy="38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gència Catalana de Certificació">
            <a:hlinkClick r:id="rId4"/>
            <a:extLst>
              <a:ext uri="{FF2B5EF4-FFF2-40B4-BE49-F238E27FC236}">
                <a16:creationId xmlns:a16="http://schemas.microsoft.com/office/drawing/2014/main" id="{021CE1AF-B9D8-42B2-A29D-4CD3A1724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458817"/>
            <a:ext cx="695064" cy="32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A69C9BD-84F3-57DE-FD79-A2ACE1A28C53}"/>
              </a:ext>
            </a:extLst>
          </p:cNvPr>
          <p:cNvSpPr txBox="1">
            <a:spLocks/>
          </p:cNvSpPr>
          <p:nvPr/>
        </p:nvSpPr>
        <p:spPr>
          <a:xfrm>
            <a:off x="1451581" y="13294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endParaRPr lang="es-ES" dirty="0"/>
          </a:p>
        </p:txBody>
      </p:sp>
      <p:pic>
        <p:nvPicPr>
          <p:cNvPr id="8" name="Imagen 8">
            <a:extLst>
              <a:ext uri="{FF2B5EF4-FFF2-40B4-BE49-F238E27FC236}">
                <a16:creationId xmlns:a16="http://schemas.microsoft.com/office/drawing/2014/main" id="{689C793E-E994-7A67-4C3D-07B631A13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626" y="1676863"/>
            <a:ext cx="3731451" cy="3364496"/>
          </a:xfrm>
          <a:prstGeom prst="rect">
            <a:avLst/>
          </a:prstGeom>
        </p:spPr>
      </p:pic>
      <p:sp>
        <p:nvSpPr>
          <p:cNvPr id="9" name="CuadroTexto 10">
            <a:extLst>
              <a:ext uri="{FF2B5EF4-FFF2-40B4-BE49-F238E27FC236}">
                <a16:creationId xmlns:a16="http://schemas.microsoft.com/office/drawing/2014/main" id="{C31FB921-37A9-0420-FB34-0C4A4F134CF2}"/>
              </a:ext>
            </a:extLst>
          </p:cNvPr>
          <p:cNvSpPr txBox="1"/>
          <p:nvPr/>
        </p:nvSpPr>
        <p:spPr>
          <a:xfrm>
            <a:off x="8377082" y="1743600"/>
            <a:ext cx="3371159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LinkedIn: </a:t>
            </a:r>
            <a:r>
              <a:rPr lang="es-ES" sz="2000" dirty="0" err="1"/>
              <a:t>alcuni</a:t>
            </a:r>
            <a:r>
              <a:rPr lang="es-ES" sz="2000" dirty="0"/>
              <a:t> </a:t>
            </a:r>
            <a:r>
              <a:rPr lang="es-ES" sz="2000" dirty="0" err="1"/>
              <a:t>suggerimenti</a:t>
            </a:r>
            <a:endParaRPr lang="es-ES" sz="2000" dirty="0"/>
          </a:p>
          <a:p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Lato" panose="020F0502020204030203" pitchFamily="34" charset="0"/>
              </a:rPr>
              <a:t>Includere una foto personale (*)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Lato" panose="020F0502020204030203" pitchFamily="34" charset="0"/>
              </a:rPr>
              <a:t>Una foto di background </a:t>
            </a:r>
            <a:r>
              <a:rPr lang="it-IT" sz="1600" dirty="0" err="1">
                <a:latin typeface="Lato" panose="020F0502020204030203" pitchFamily="34" charset="0"/>
              </a:rPr>
              <a:t>é</a:t>
            </a:r>
            <a:r>
              <a:rPr lang="it-IT" sz="1600" dirty="0">
                <a:latin typeface="Lato" panose="020F0502020204030203" pitchFamily="34" charset="0"/>
              </a:rPr>
              <a:t> raccomandata, ma deve rappresentare la nostra “marca” personale o professionale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dirty="0">
                <a:latin typeface="Lato" panose="020F0502020204030203" pitchFamily="34" charset="0"/>
              </a:rPr>
              <a:t>Introdurre parole chiave per identificare la professionalità, l´esperienza e le competenze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dirty="0">
                <a:latin typeface="Lato" panose="020F0502020204030203" pitchFamily="34" charset="0"/>
              </a:rPr>
              <a:t>Si possono aggiungere parole per indicare le aree di interesse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dirty="0">
                <a:latin typeface="Lato" panose="020F0502020204030203" pitchFamily="34" charset="0"/>
              </a:rPr>
              <a:t>Indicare il settore dove si lavora/si è lavorato nel “titolo” può aiutare </a:t>
            </a:r>
          </a:p>
          <a:p>
            <a:endParaRPr lang="es-E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03C469BD-7BB1-64C4-8F4B-EBEC50F0ADF3}"/>
              </a:ext>
            </a:extLst>
          </p:cNvPr>
          <p:cNvSpPr txBox="1"/>
          <p:nvPr/>
        </p:nvSpPr>
        <p:spPr>
          <a:xfrm>
            <a:off x="355107" y="6241002"/>
            <a:ext cx="38795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LatO" panose="020F0502020204030203"/>
              </a:rPr>
              <a:t>(*) Normalmente solo </a:t>
            </a:r>
            <a:r>
              <a:rPr lang="es-ES" sz="1050" dirty="0" err="1">
                <a:latin typeface="LatO" panose="020F0502020204030203"/>
              </a:rPr>
              <a:t>il</a:t>
            </a:r>
            <a:r>
              <a:rPr lang="es-ES" sz="1050" dirty="0">
                <a:latin typeface="LatO" panose="020F0502020204030203"/>
              </a:rPr>
              <a:t> viso. </a:t>
            </a:r>
            <a:r>
              <a:rPr lang="es-ES" sz="1050" dirty="0" err="1">
                <a:latin typeface="LatO" panose="020F0502020204030203"/>
              </a:rPr>
              <a:t>Sfondo</a:t>
            </a:r>
            <a:r>
              <a:rPr lang="es-ES" sz="1050" dirty="0">
                <a:latin typeface="LatO" panose="020F0502020204030203"/>
              </a:rPr>
              <a:t> neutro. </a:t>
            </a:r>
            <a:r>
              <a:rPr lang="es-ES" sz="1050" dirty="0" err="1">
                <a:latin typeface="LatO" panose="020F0502020204030203"/>
              </a:rPr>
              <a:t>Vestiti</a:t>
            </a:r>
            <a:r>
              <a:rPr lang="es-ES" sz="1050" dirty="0">
                <a:latin typeface="LatO" panose="020F0502020204030203"/>
              </a:rPr>
              <a:t> da “</a:t>
            </a:r>
            <a:r>
              <a:rPr lang="es-ES" sz="1050" dirty="0" err="1">
                <a:latin typeface="LatO" panose="020F0502020204030203"/>
              </a:rPr>
              <a:t>lavoro</a:t>
            </a:r>
            <a:r>
              <a:rPr lang="es-ES" sz="1050" dirty="0">
                <a:latin typeface="LatO" panose="020F0502020204030203"/>
              </a:rPr>
              <a:t>”</a:t>
            </a:r>
          </a:p>
        </p:txBody>
      </p:sp>
      <p:pic>
        <p:nvPicPr>
          <p:cNvPr id="13" name="Imagen 4">
            <a:extLst>
              <a:ext uri="{FF2B5EF4-FFF2-40B4-BE49-F238E27FC236}">
                <a16:creationId xmlns:a16="http://schemas.microsoft.com/office/drawing/2014/main" id="{4B3AF954-7D74-C8A3-A8CE-228585358A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354" y="1676863"/>
            <a:ext cx="4084152" cy="33967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7F339E-B825-4A2B-7216-84601ED4AFA7}"/>
              </a:ext>
            </a:extLst>
          </p:cNvPr>
          <p:cNvSpPr txBox="1"/>
          <p:nvPr/>
        </p:nvSpPr>
        <p:spPr>
          <a:xfrm>
            <a:off x="774700" y="5041359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Profilo</a:t>
            </a:r>
            <a:r>
              <a:rPr lang="es-ES" dirty="0"/>
              <a:t> un </a:t>
            </a:r>
            <a:r>
              <a:rPr lang="es-ES" dirty="0" err="1"/>
              <a:t>po</a:t>
            </a:r>
            <a:r>
              <a:rPr lang="es-ES" dirty="0"/>
              <a:t> “</a:t>
            </a:r>
            <a:r>
              <a:rPr lang="es-ES" dirty="0" err="1"/>
              <a:t>anonimo</a:t>
            </a:r>
            <a:r>
              <a:rPr lang="es-ES" dirty="0"/>
              <a:t>”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91C947-0234-B2FB-A55C-C3EEC13A30C1}"/>
              </a:ext>
            </a:extLst>
          </p:cNvPr>
          <p:cNvSpPr txBox="1"/>
          <p:nvPr/>
        </p:nvSpPr>
        <p:spPr>
          <a:xfrm>
            <a:off x="5174359" y="5068478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Profilo</a:t>
            </a:r>
            <a:r>
              <a:rPr lang="es-ES" dirty="0"/>
              <a:t> </a:t>
            </a:r>
            <a:r>
              <a:rPr lang="es-ES" dirty="0" err="1"/>
              <a:t>piú</a:t>
            </a:r>
            <a:r>
              <a:rPr lang="es-ES" dirty="0"/>
              <a:t> </a:t>
            </a:r>
            <a:r>
              <a:rPr lang="es-ES" dirty="0" err="1"/>
              <a:t>interessante</a:t>
            </a:r>
            <a:r>
              <a:rPr lang="es-ES" dirty="0"/>
              <a:t> 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3F776FFB-B582-1978-8146-CE186CC6E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cercare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lavoro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Catalunya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003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39"/>
    </mc:Choice>
    <mc:Fallback xmlns="">
      <p:transition spd="slow" advTm="5813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07B15-D393-463F-9D0F-3F8127EBF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A69C9BD-84F3-57DE-FD79-A2ACE1A28C53}"/>
              </a:ext>
            </a:extLst>
          </p:cNvPr>
          <p:cNvSpPr txBox="1">
            <a:spLocks/>
          </p:cNvSpPr>
          <p:nvPr/>
        </p:nvSpPr>
        <p:spPr>
          <a:xfrm>
            <a:off x="1627907" y="8465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cercare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lavoro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Catalunya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0122446-0127-02B0-8107-9F8C2AB702E0}"/>
              </a:ext>
            </a:extLst>
          </p:cNvPr>
          <p:cNvSpPr txBox="1"/>
          <p:nvPr/>
        </p:nvSpPr>
        <p:spPr>
          <a:xfrm>
            <a:off x="1789456" y="1531398"/>
            <a:ext cx="6725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LatO" panose="020F0502020204030203"/>
              </a:rPr>
              <a:t>Specialmente se si cerca lavoro, é importante essere attivi in LinkedIn:</a:t>
            </a:r>
          </a:p>
          <a:p>
            <a:endParaRPr lang="es-ES" dirty="0"/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id="{1FCEC661-CFEE-8DB8-787B-DC48AA0C6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83" y="3690838"/>
            <a:ext cx="2423711" cy="2633031"/>
          </a:xfrm>
          <a:prstGeom prst="rect">
            <a:avLst/>
          </a:prstGeom>
        </p:spPr>
      </p:pic>
      <p:sp>
        <p:nvSpPr>
          <p:cNvPr id="11" name="CuadroTexto 6">
            <a:extLst>
              <a:ext uri="{FF2B5EF4-FFF2-40B4-BE49-F238E27FC236}">
                <a16:creationId xmlns:a16="http://schemas.microsoft.com/office/drawing/2014/main" id="{DE732923-3232-4F5B-15A6-C7486BDCBE61}"/>
              </a:ext>
            </a:extLst>
          </p:cNvPr>
          <p:cNvSpPr txBox="1"/>
          <p:nvPr/>
        </p:nvSpPr>
        <p:spPr>
          <a:xfrm>
            <a:off x="703397" y="3165016"/>
            <a:ext cx="213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Partecipare a gruppi </a:t>
            </a:r>
          </a:p>
        </p:txBody>
      </p:sp>
      <p:pic>
        <p:nvPicPr>
          <p:cNvPr id="12" name="Imagen 9">
            <a:extLst>
              <a:ext uri="{FF2B5EF4-FFF2-40B4-BE49-F238E27FC236}">
                <a16:creationId xmlns:a16="http://schemas.microsoft.com/office/drawing/2014/main" id="{E6DAA4F9-F820-59B0-FDB4-AC4F613B2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514" y="1828530"/>
            <a:ext cx="2137272" cy="1680072"/>
          </a:xfrm>
          <a:prstGeom prst="rect">
            <a:avLst/>
          </a:prstGeom>
        </p:spPr>
      </p:pic>
      <p:pic>
        <p:nvPicPr>
          <p:cNvPr id="16" name="Imagen 14">
            <a:extLst>
              <a:ext uri="{FF2B5EF4-FFF2-40B4-BE49-F238E27FC236}">
                <a16:creationId xmlns:a16="http://schemas.microsoft.com/office/drawing/2014/main" id="{F9E7F6F2-CCF6-534A-020E-AD90E3541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996" y="3991831"/>
            <a:ext cx="2489812" cy="2467778"/>
          </a:xfrm>
          <a:prstGeom prst="rect">
            <a:avLst/>
          </a:prstGeom>
        </p:spPr>
      </p:pic>
      <p:sp>
        <p:nvSpPr>
          <p:cNvPr id="17" name="CuadroTexto 15">
            <a:extLst>
              <a:ext uri="{FF2B5EF4-FFF2-40B4-BE49-F238E27FC236}">
                <a16:creationId xmlns:a16="http://schemas.microsoft.com/office/drawing/2014/main" id="{679EAB45-AB2F-9001-592F-6C48AF2782E9}"/>
              </a:ext>
            </a:extLst>
          </p:cNvPr>
          <p:cNvSpPr txBox="1"/>
          <p:nvPr/>
        </p:nvSpPr>
        <p:spPr>
          <a:xfrm>
            <a:off x="8158381" y="3341601"/>
            <a:ext cx="3595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Congratulare in caso di </a:t>
            </a:r>
          </a:p>
          <a:p>
            <a:r>
              <a:rPr lang="it-IT" dirty="0"/>
              <a:t>promozione, cambio di lavoro, etc..</a:t>
            </a:r>
          </a:p>
          <a:p>
            <a:endParaRPr lang="es-ES" dirty="0"/>
          </a:p>
        </p:txBody>
      </p:sp>
      <p:sp>
        <p:nvSpPr>
          <p:cNvPr id="18" name="CuadroTexto 16">
            <a:extLst>
              <a:ext uri="{FF2B5EF4-FFF2-40B4-BE49-F238E27FC236}">
                <a16:creationId xmlns:a16="http://schemas.microsoft.com/office/drawing/2014/main" id="{AB8EF127-6E71-C838-1048-F554984C9DF6}"/>
              </a:ext>
            </a:extLst>
          </p:cNvPr>
          <p:cNvSpPr txBox="1"/>
          <p:nvPr/>
        </p:nvSpPr>
        <p:spPr>
          <a:xfrm>
            <a:off x="3964985" y="3477916"/>
            <a:ext cx="3575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Creare/</a:t>
            </a:r>
            <a:r>
              <a:rPr lang="es-ES" dirty="0" err="1"/>
              <a:t>rafforzare</a:t>
            </a:r>
            <a:r>
              <a:rPr lang="es-ES" dirty="0"/>
              <a:t> </a:t>
            </a:r>
            <a:r>
              <a:rPr lang="es-ES" dirty="0" err="1"/>
              <a:t>il</a:t>
            </a:r>
            <a:r>
              <a:rPr lang="es-ES" dirty="0"/>
              <a:t> proprio Network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63B11334-F76D-026B-DA26-FC089C690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1901" y="3890665"/>
            <a:ext cx="3083336" cy="246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8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39"/>
    </mc:Choice>
    <mc:Fallback xmlns="">
      <p:transition spd="slow" advTm="5813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07B15-D393-463F-9D0F-3F8127EBF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A69C9BD-84F3-57DE-FD79-A2ACE1A28C53}"/>
              </a:ext>
            </a:extLst>
          </p:cNvPr>
          <p:cNvSpPr txBox="1">
            <a:spLocks/>
          </p:cNvSpPr>
          <p:nvPr/>
        </p:nvSpPr>
        <p:spPr>
          <a:xfrm>
            <a:off x="1627907" y="8465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cercare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lavoro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Catalunya</a:t>
            </a:r>
            <a:endParaRPr lang="es-ES" dirty="0"/>
          </a:p>
        </p:txBody>
      </p:sp>
      <p:sp>
        <p:nvSpPr>
          <p:cNvPr id="18" name="CuadroTexto 16">
            <a:extLst>
              <a:ext uri="{FF2B5EF4-FFF2-40B4-BE49-F238E27FC236}">
                <a16:creationId xmlns:a16="http://schemas.microsoft.com/office/drawing/2014/main" id="{AB8EF127-6E71-C838-1048-F554984C9DF6}"/>
              </a:ext>
            </a:extLst>
          </p:cNvPr>
          <p:cNvSpPr txBox="1"/>
          <p:nvPr/>
        </p:nvSpPr>
        <p:spPr>
          <a:xfrm>
            <a:off x="3647744" y="1667778"/>
            <a:ext cx="5480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atin typeface="LatO" panose="020F0502020204030203"/>
              </a:rPr>
              <a:t>Cosa serve per </a:t>
            </a:r>
            <a:r>
              <a:rPr lang="es-ES" sz="2000" dirty="0" err="1">
                <a:latin typeface="LatO" panose="020F0502020204030203"/>
              </a:rPr>
              <a:t>ottenere</a:t>
            </a:r>
            <a:r>
              <a:rPr lang="es-ES" sz="2000" dirty="0">
                <a:latin typeface="LatO" panose="020F0502020204030203"/>
              </a:rPr>
              <a:t> un </a:t>
            </a:r>
            <a:r>
              <a:rPr lang="es-ES" sz="2000" dirty="0" err="1">
                <a:latin typeface="LatO" panose="020F0502020204030203"/>
              </a:rPr>
              <a:t>contratto</a:t>
            </a:r>
            <a:r>
              <a:rPr lang="es-ES" sz="2000" dirty="0">
                <a:latin typeface="LatO" panose="020F0502020204030203"/>
              </a:rPr>
              <a:t> di </a:t>
            </a:r>
            <a:r>
              <a:rPr lang="es-ES" sz="2000" dirty="0" err="1">
                <a:latin typeface="LatO" panose="020F0502020204030203"/>
              </a:rPr>
              <a:t>lavoro</a:t>
            </a:r>
            <a:r>
              <a:rPr lang="es-ES" sz="2000" dirty="0">
                <a:latin typeface="LatO" panose="020F0502020204030203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5CE62-1B04-6D5F-A983-2449CCA2EFB2}"/>
              </a:ext>
            </a:extLst>
          </p:cNvPr>
          <p:cNvSpPr txBox="1"/>
          <p:nvPr/>
        </p:nvSpPr>
        <p:spPr>
          <a:xfrm>
            <a:off x="1342052" y="2099612"/>
            <a:ext cx="105824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E´ indispensabile il </a:t>
            </a:r>
            <a:r>
              <a:rPr lang="it-IT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Numero de </a:t>
            </a:r>
            <a:r>
              <a:rPr lang="it-IT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afiliación</a:t>
            </a:r>
            <a:r>
              <a:rPr lang="it-IT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a la </a:t>
            </a:r>
            <a:r>
              <a:rPr lang="it-IT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Seguridad</a:t>
            </a:r>
            <a:r>
              <a:rPr lang="it-IT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Social </a:t>
            </a:r>
            <a:r>
              <a:rPr lang="it-IT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che si ottiene facilmente presso </a:t>
            </a:r>
          </a:p>
          <a:p>
            <a:pPr algn="l"/>
            <a:r>
              <a:rPr lang="it-IT" b="0" i="0" u="none" strike="noStrike" dirty="0" err="1">
                <a:solidFill>
                  <a:srgbClr val="006F93"/>
                </a:solidFill>
                <a:effectLst/>
                <a:latin typeface="Roboto" panose="02000000000000000000" pitchFamily="2" charset="0"/>
                <a:hlinkClick r:id="rId2"/>
              </a:rPr>
              <a:t>Dirección</a:t>
            </a:r>
            <a:r>
              <a:rPr lang="it-IT" b="0" i="0" u="none" strike="noStrike" dirty="0">
                <a:solidFill>
                  <a:srgbClr val="006F93"/>
                </a:solidFill>
                <a:effectLst/>
                <a:latin typeface="Roboto" panose="02000000000000000000" pitchFamily="2" charset="0"/>
                <a:hlinkClick r:id="rId2"/>
              </a:rPr>
              <a:t> Provincial de la </a:t>
            </a:r>
            <a:r>
              <a:rPr lang="it-IT" b="0" i="0" u="none" strike="noStrike" dirty="0" err="1">
                <a:solidFill>
                  <a:srgbClr val="006F93"/>
                </a:solidFill>
                <a:effectLst/>
                <a:latin typeface="Roboto" panose="02000000000000000000" pitchFamily="2" charset="0"/>
                <a:hlinkClick r:id="rId2"/>
              </a:rPr>
              <a:t>Tesorería</a:t>
            </a:r>
            <a:r>
              <a:rPr lang="it-IT" b="0" i="0" u="none" strike="noStrike" dirty="0">
                <a:solidFill>
                  <a:srgbClr val="006F93"/>
                </a:solidFill>
                <a:effectLst/>
                <a:latin typeface="Roboto" panose="02000000000000000000" pitchFamily="2" charset="0"/>
                <a:hlinkClick r:id="rId2"/>
              </a:rPr>
              <a:t> de la </a:t>
            </a:r>
            <a:r>
              <a:rPr lang="it-IT" b="0" i="0" u="none" strike="noStrike" dirty="0" err="1">
                <a:solidFill>
                  <a:srgbClr val="006F93"/>
                </a:solidFill>
                <a:effectLst/>
                <a:latin typeface="Roboto" panose="02000000000000000000" pitchFamily="2" charset="0"/>
                <a:hlinkClick r:id="rId2"/>
              </a:rPr>
              <a:t>Seguridad</a:t>
            </a:r>
            <a:r>
              <a:rPr lang="it-IT" b="0" i="0" u="none" strike="noStrike" dirty="0">
                <a:solidFill>
                  <a:srgbClr val="006F93"/>
                </a:solidFill>
                <a:effectLst/>
                <a:latin typeface="Roboto" panose="02000000000000000000" pitchFamily="2" charset="0"/>
                <a:hlinkClick r:id="rId2"/>
              </a:rPr>
              <a:t> Social </a:t>
            </a:r>
            <a:r>
              <a:rPr lang="it-IT" dirty="0">
                <a:solidFill>
                  <a:srgbClr val="333333"/>
                </a:solidFill>
                <a:latin typeface="Roboto" panose="02000000000000000000" pitchFamily="2" charset="0"/>
              </a:rPr>
              <a:t>(si </a:t>
            </a:r>
            <a:r>
              <a:rPr lang="it-IT" dirty="0" err="1">
                <a:solidFill>
                  <a:srgbClr val="333333"/>
                </a:solidFill>
                <a:latin typeface="Roboto" panose="02000000000000000000" pitchFamily="2" charset="0"/>
              </a:rPr>
              <a:t>puó</a:t>
            </a:r>
            <a:r>
              <a:rPr lang="it-IT" dirty="0">
                <a:solidFill>
                  <a:srgbClr val="333333"/>
                </a:solidFill>
                <a:latin typeface="Roboto" panose="02000000000000000000" pitchFamily="2" charset="0"/>
              </a:rPr>
              <a:t> richiedere anche online).</a:t>
            </a:r>
          </a:p>
          <a:p>
            <a:endParaRPr lang="it-IT" dirty="0">
              <a:hlinkClick r:id="rId3"/>
            </a:endParaRPr>
          </a:p>
          <a:p>
            <a:r>
              <a:rPr lang="it-IT" dirty="0">
                <a:hlinkClick r:id="rId3"/>
              </a:rPr>
              <a:t>www.seg-soc.es</a:t>
            </a:r>
            <a:endParaRPr lang="it-IT" dirty="0"/>
          </a:p>
          <a:p>
            <a:pPr algn="l"/>
            <a:endParaRPr lang="it-IT" b="0" i="0" dirty="0">
              <a:solidFill>
                <a:srgbClr val="000000"/>
              </a:solidFill>
              <a:effectLst/>
              <a:latin typeface="Helvetica Neue Light"/>
            </a:endParaRPr>
          </a:p>
          <a:p>
            <a:pPr algn="l"/>
            <a:r>
              <a:rPr lang="it-IT" dirty="0">
                <a:solidFill>
                  <a:srgbClr val="000000"/>
                </a:solidFill>
                <a:latin typeface="Helvetica Neue Light"/>
              </a:rPr>
              <a:t>Il NIE non é necessario per iscriversi alla Seguridad Social ma é consigliabile farlo il prima possibile (non oltre due mesi dalla sottoscrizione del contratto di lavoro).</a:t>
            </a:r>
          </a:p>
          <a:p>
            <a:pPr algn="l"/>
            <a:r>
              <a:rPr lang="it-IT" sz="1800" b="0" i="0" dirty="0">
                <a:solidFill>
                  <a:srgbClr val="000000"/>
                </a:solidFill>
                <a:effectLst/>
                <a:latin typeface="Helvetica Neue Light"/>
              </a:rPr>
              <a:t>Comunque sí é necessario avere un passaporto della Comunitá Europea</a:t>
            </a:r>
            <a:endParaRPr lang="it-IT" sz="1800" b="0" i="0" dirty="0">
              <a:solidFill>
                <a:srgbClr val="333333"/>
              </a:solidFill>
              <a:effectLst/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1907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39"/>
    </mc:Choice>
    <mc:Fallback xmlns="">
      <p:transition spd="slow" advTm="5813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07B15-D393-463F-9D0F-3F8127EBF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A69C9BD-84F3-57DE-FD79-A2ACE1A28C53}"/>
              </a:ext>
            </a:extLst>
          </p:cNvPr>
          <p:cNvSpPr txBox="1">
            <a:spLocks/>
          </p:cNvSpPr>
          <p:nvPr/>
        </p:nvSpPr>
        <p:spPr>
          <a:xfrm>
            <a:off x="1627907" y="8465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cercare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lavoro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Catalunya</a:t>
            </a:r>
            <a:endParaRPr lang="es-ES" dirty="0"/>
          </a:p>
        </p:txBody>
      </p:sp>
      <p:sp>
        <p:nvSpPr>
          <p:cNvPr id="18" name="CuadroTexto 16">
            <a:extLst>
              <a:ext uri="{FF2B5EF4-FFF2-40B4-BE49-F238E27FC236}">
                <a16:creationId xmlns:a16="http://schemas.microsoft.com/office/drawing/2014/main" id="{AB8EF127-6E71-C838-1048-F554984C9DF6}"/>
              </a:ext>
            </a:extLst>
          </p:cNvPr>
          <p:cNvSpPr txBox="1"/>
          <p:nvPr/>
        </p:nvSpPr>
        <p:spPr>
          <a:xfrm>
            <a:off x="3647744" y="1667778"/>
            <a:ext cx="4871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>
                <a:latin typeface="LatO" panose="020F0502020204030203"/>
              </a:rPr>
              <a:t>Qualche</a:t>
            </a:r>
            <a:r>
              <a:rPr lang="es-ES" sz="2000" dirty="0">
                <a:latin typeface="LatO" panose="020F0502020204030203"/>
              </a:rPr>
              <a:t> </a:t>
            </a:r>
            <a:r>
              <a:rPr lang="es-ES" sz="2000" dirty="0" err="1">
                <a:latin typeface="LatO" panose="020F0502020204030203"/>
              </a:rPr>
              <a:t>differenza</a:t>
            </a:r>
            <a:r>
              <a:rPr lang="es-ES" sz="2000" dirty="0">
                <a:latin typeface="LatO" panose="020F0502020204030203"/>
              </a:rPr>
              <a:t> </a:t>
            </a:r>
            <a:r>
              <a:rPr lang="es-ES" sz="2000" dirty="0" err="1">
                <a:latin typeface="LatO" panose="020F0502020204030203"/>
              </a:rPr>
              <a:t>fra</a:t>
            </a:r>
            <a:r>
              <a:rPr lang="es-ES" sz="2000" dirty="0">
                <a:latin typeface="LatO" panose="020F0502020204030203"/>
              </a:rPr>
              <a:t> </a:t>
            </a:r>
            <a:r>
              <a:rPr lang="es-ES" sz="2000" dirty="0" err="1">
                <a:latin typeface="LatO" panose="020F0502020204030203"/>
              </a:rPr>
              <a:t>l´Italia</a:t>
            </a:r>
            <a:r>
              <a:rPr lang="es-ES" sz="2000" dirty="0">
                <a:latin typeface="LatO" panose="020F0502020204030203"/>
              </a:rPr>
              <a:t> e la </a:t>
            </a:r>
            <a:r>
              <a:rPr lang="es-ES" sz="2000" dirty="0" err="1">
                <a:latin typeface="LatO" panose="020F0502020204030203"/>
              </a:rPr>
              <a:t>Spagna</a:t>
            </a:r>
            <a:r>
              <a:rPr lang="es-ES" sz="2000" dirty="0">
                <a:latin typeface="LatO" panose="020F0502020204030203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5CE62-1B04-6D5F-A983-2449CCA2EFB2}"/>
              </a:ext>
            </a:extLst>
          </p:cNvPr>
          <p:cNvSpPr txBox="1"/>
          <p:nvPr/>
        </p:nvSpPr>
        <p:spPr>
          <a:xfrm>
            <a:off x="1342052" y="2099612"/>
            <a:ext cx="1058246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333333"/>
                </a:solidFill>
                <a:effectLst/>
                <a:latin typeface="LatO" panose="020F0502020204030203"/>
              </a:rPr>
              <a:t>No esiste il TFR  (in caso di dimissioni non si paga nulla)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333333"/>
                </a:solidFill>
                <a:effectLst/>
                <a:latin typeface="LatO" panose="020F0502020204030203"/>
              </a:rPr>
              <a:t>Il licenziamento </a:t>
            </a:r>
            <a:r>
              <a:rPr lang="it-IT" sz="1800" b="0" i="0" dirty="0" err="1">
                <a:solidFill>
                  <a:srgbClr val="333333"/>
                </a:solidFill>
                <a:effectLst/>
                <a:latin typeface="LatO" panose="020F0502020204030203"/>
              </a:rPr>
              <a:t>é</a:t>
            </a:r>
            <a:r>
              <a:rPr lang="it-IT" sz="1800" b="0" i="0" dirty="0">
                <a:solidFill>
                  <a:srgbClr val="333333"/>
                </a:solidFill>
                <a:effectLst/>
                <a:latin typeface="LatO" panose="020F0502020204030203"/>
              </a:rPr>
              <a:t> </a:t>
            </a:r>
            <a:r>
              <a:rPr lang="it-IT" sz="1800" b="0" i="0" dirty="0" err="1">
                <a:solidFill>
                  <a:srgbClr val="333333"/>
                </a:solidFill>
                <a:effectLst/>
                <a:latin typeface="LatO" panose="020F0502020204030203"/>
              </a:rPr>
              <a:t>piú</a:t>
            </a:r>
            <a:r>
              <a:rPr lang="it-IT" sz="1800" b="0" i="0" dirty="0">
                <a:solidFill>
                  <a:srgbClr val="333333"/>
                </a:solidFill>
                <a:effectLst/>
                <a:latin typeface="LatO" panose="020F0502020204030203"/>
              </a:rPr>
              <a:t> “facile” (a seconda dei casi si pagano 20 o 33 giorni di salario per ogni anno lavorato come indennità di licenziamento)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333333"/>
                </a:solidFill>
                <a:effectLst/>
                <a:latin typeface="LatO" panose="020F0502020204030203"/>
              </a:rPr>
              <a:t>SI paga in 12, 13 o anche 14 mensilità (dipende dal settore o dall´azienda)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333333"/>
                </a:solidFill>
                <a:effectLst/>
                <a:latin typeface="LatO" panose="020F0502020204030203"/>
              </a:rPr>
              <a:t>I pagamenti alla </a:t>
            </a:r>
            <a:r>
              <a:rPr lang="it-IT" sz="1800" b="0" i="0" dirty="0" err="1">
                <a:solidFill>
                  <a:srgbClr val="333333"/>
                </a:solidFill>
                <a:effectLst/>
                <a:latin typeface="LatO" panose="020F0502020204030203"/>
              </a:rPr>
              <a:t>Seguridad</a:t>
            </a:r>
            <a:r>
              <a:rPr lang="it-IT" sz="1800" b="0" i="0" dirty="0">
                <a:solidFill>
                  <a:srgbClr val="333333"/>
                </a:solidFill>
                <a:effectLst/>
                <a:latin typeface="LatO" panose="020F0502020204030203"/>
              </a:rPr>
              <a:t> Social hanno dei plafond per categoria (il salario netto </a:t>
            </a:r>
            <a:r>
              <a:rPr lang="it-IT" sz="1800" b="0" i="0" dirty="0" err="1">
                <a:solidFill>
                  <a:srgbClr val="333333"/>
                </a:solidFill>
                <a:effectLst/>
                <a:latin typeface="LatO" panose="020F0502020204030203"/>
              </a:rPr>
              <a:t>é</a:t>
            </a:r>
            <a:r>
              <a:rPr lang="it-IT" sz="1800" b="0" i="0" dirty="0">
                <a:solidFill>
                  <a:srgbClr val="333333"/>
                </a:solidFill>
                <a:effectLst/>
                <a:latin typeface="LatO" panose="020F0502020204030203"/>
              </a:rPr>
              <a:t> più alto ma la pensione pubblica </a:t>
            </a:r>
            <a:r>
              <a:rPr lang="it-IT" sz="1800" b="0" i="0" dirty="0" err="1">
                <a:solidFill>
                  <a:srgbClr val="333333"/>
                </a:solidFill>
                <a:effectLst/>
                <a:latin typeface="LatO" panose="020F0502020204030203"/>
              </a:rPr>
              <a:t>é</a:t>
            </a:r>
            <a:r>
              <a:rPr lang="it-IT" sz="1800" b="0" i="0" dirty="0">
                <a:solidFill>
                  <a:srgbClr val="333333"/>
                </a:solidFill>
                <a:effectLst/>
                <a:latin typeface="LatO" panose="020F0502020204030203"/>
              </a:rPr>
              <a:t> in generale </a:t>
            </a:r>
            <a:r>
              <a:rPr lang="it-IT" sz="1800" b="0" i="0" dirty="0" err="1">
                <a:solidFill>
                  <a:srgbClr val="333333"/>
                </a:solidFill>
                <a:effectLst/>
                <a:latin typeface="LatO" panose="020F0502020204030203"/>
              </a:rPr>
              <a:t>piú</a:t>
            </a:r>
            <a:r>
              <a:rPr lang="it-IT" sz="1800" b="0" i="0" dirty="0">
                <a:solidFill>
                  <a:srgbClr val="333333"/>
                </a:solidFill>
                <a:effectLst/>
                <a:latin typeface="LatO" panose="020F0502020204030203"/>
              </a:rPr>
              <a:t> bassa)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333333"/>
                </a:solidFill>
                <a:latin typeface="LatO" panose="020F0502020204030203"/>
              </a:rPr>
              <a:t>La dura del sussidio di disoccupazione é in funzione degli anni di lavoro e l´ importo dipende dagli ultimi stipendi e dalla situazione famigliare (</a:t>
            </a:r>
            <a:r>
              <a:rPr lang="it-IT" dirty="0">
                <a:solidFill>
                  <a:srgbClr val="333333"/>
                </a:solidFill>
                <a:latin typeface="LatO" panose="020F0502020204030203"/>
              </a:rPr>
              <a:t>importo massimo </a:t>
            </a:r>
            <a:r>
              <a:rPr lang="it-IT" sz="1800" b="0" i="0" dirty="0">
                <a:solidFill>
                  <a:srgbClr val="333333"/>
                </a:solidFill>
                <a:effectLst/>
                <a:latin typeface="LatO" panose="020F0502020204030203"/>
              </a:rPr>
              <a:t>1.532€ lordi/mese – massimo 2 anni)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333333"/>
                </a:solidFill>
                <a:latin typeface="LatO" panose="020F0502020204030203"/>
              </a:rPr>
              <a:t>Il preavviso è solo di 15 giorni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333333"/>
                </a:solidFill>
                <a:effectLst/>
                <a:latin typeface="LatO" panose="020F0502020204030203"/>
              </a:rPr>
              <a:t>È molto frequente l´utilizzo di contratti a tempo determinato (anche se recentemente la legge ne ha limitato l´uso) </a:t>
            </a:r>
          </a:p>
        </p:txBody>
      </p:sp>
    </p:spTree>
    <p:extLst>
      <p:ext uri="{BB962C8B-B14F-4D97-AF65-F5344CB8AC3E}">
        <p14:creationId xmlns:p14="http://schemas.microsoft.com/office/powerpoint/2010/main" val="8916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39"/>
    </mc:Choice>
    <mc:Fallback xmlns="">
      <p:transition spd="slow" advTm="58139"/>
    </mc:Fallback>
  </mc:AlternateContent>
</p:sld>
</file>

<file path=ppt/theme/theme1.xml><?xml version="1.0" encoding="utf-8"?>
<a:theme xmlns:a="http://schemas.openxmlformats.org/drawingml/2006/main" name="Galler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1665</TotalTime>
  <Words>1132</Words>
  <Application>Microsoft Macintosh PowerPoint</Application>
  <PresentationFormat>Widescreen</PresentationFormat>
  <Paragraphs>115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Garamond</vt:lpstr>
      <vt:lpstr>Helvetica Neue Light</vt:lpstr>
      <vt:lpstr>LatO</vt:lpstr>
      <vt:lpstr>LatO</vt:lpstr>
      <vt:lpstr>Open Sans</vt:lpstr>
      <vt:lpstr>Roboto</vt:lpstr>
      <vt:lpstr>Times New Roman</vt:lpstr>
      <vt:lpstr>Gallery</vt:lpstr>
      <vt:lpstr>Sportello Utile  “Come trovare lavoro in Catalunya ”</vt:lpstr>
      <vt:lpstr> Agenda</vt:lpstr>
      <vt:lpstr>Come cercare lavoro in Catalunya  </vt:lpstr>
      <vt:lpstr>COME cercare lavoro in Catalunya  </vt:lpstr>
      <vt:lpstr>COME cercare lavoro in Catalunya  </vt:lpstr>
      <vt:lpstr>COME cercare lavoro in Catalunya </vt:lpstr>
      <vt:lpstr> </vt:lpstr>
      <vt:lpstr> </vt:lpstr>
      <vt:lpstr> </vt:lpstr>
      <vt:lpstr>L’IMPORTANZA DI UN CV</vt:lpstr>
      <vt:lpstr>Alcuni esempi di CV</vt:lpstr>
      <vt:lpstr>COME FARE UN COLLOQUIO. Aspetti generali</vt:lpstr>
      <vt:lpstr>Incontro presenziale o per videoconferenza</vt:lpstr>
      <vt:lpstr>DOMANDE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BANDETTINI,CRISTINA (Agilent ESP)</dc:creator>
  <cp:lastModifiedBy>Microsoft Office User</cp:lastModifiedBy>
  <cp:revision>20</cp:revision>
  <dcterms:created xsi:type="dcterms:W3CDTF">2022-09-23T13:52:02Z</dcterms:created>
  <dcterms:modified xsi:type="dcterms:W3CDTF">2023-01-10T10:43:02Z</dcterms:modified>
</cp:coreProperties>
</file>