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20E1-6003-4201-8C9C-2830436D5C95}" type="datetimeFigureOut">
              <a:rPr lang="es-ES" smtClean="0"/>
            </a:fld>
            <a:endParaRPr lang="es-E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EC8A-08E6-49AB-BE07-C61228B80C00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s://it.wikipedia.org/wiki/Lavoratore_dipendente" TargetMode="External"/><Relationship Id="rId8" Type="http://schemas.openxmlformats.org/officeDocument/2006/relationships/hyperlink" Target="https://it.wikipedia.org/wiki/Organizzazione_sindacale" TargetMode="External"/><Relationship Id="rId7" Type="http://schemas.openxmlformats.org/officeDocument/2006/relationships/hyperlink" Target="https://it.wikipedia.org/wiki/Stato" TargetMode="External"/><Relationship Id="rId6" Type="http://schemas.openxmlformats.org/officeDocument/2006/relationships/hyperlink" Target="https://it.wikipedia.org/wiki/Cittadino" TargetMode="External"/><Relationship Id="rId5" Type="http://schemas.openxmlformats.org/officeDocument/2006/relationships/hyperlink" Target="https://it.wikipedia.org/wiki/Pensione" TargetMode="External"/><Relationship Id="rId4" Type="http://schemas.openxmlformats.org/officeDocument/2006/relationships/hyperlink" Target="https://it.wikipedia.org/wiki/Lavoratore" TargetMode="External"/><Relationship Id="rId3" Type="http://schemas.openxmlformats.org/officeDocument/2006/relationships/hyperlink" Target="https://it.wikipedia.org/wiki/Italia" TargetMode="External"/><Relationship Id="rId2" Type="http://schemas.openxmlformats.org/officeDocument/2006/relationships/hyperlink" Target="https://it.wikipedia.org/wiki/Istituto" TargetMode="External"/><Relationship Id="rId11" Type="http://schemas.openxmlformats.org/officeDocument/2006/relationships/slideLayout" Target="../slideLayouts/slideLayout1.xml"/><Relationship Id="rId10" Type="http://schemas.openxmlformats.org/officeDocument/2006/relationships/hyperlink" Target="https://it.wikipedia.org/wiki/Lavoratore_autonomo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it.wikipedia.org/wiki/Legge_20_maggio_1970,_n._300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it.wikipedia.org/wiki/Immigrazione" TargetMode="External"/><Relationship Id="rId4" Type="http://schemas.openxmlformats.org/officeDocument/2006/relationships/hyperlink" Target="https://it.wikipedia.org/wiki/Emigrazione" TargetMode="External"/><Relationship Id="rId3" Type="http://schemas.openxmlformats.org/officeDocument/2006/relationships/hyperlink" Target="https://it.wikipedia.org/wiki/Consulenza" TargetMode="External"/><Relationship Id="rId2" Type="http://schemas.openxmlformats.org/officeDocument/2006/relationships/hyperlink" Target="https://it.wikipedia.org/wiki/Assistenza" TargetMode="External"/><Relationship Id="rId1" Type="http://schemas.openxmlformats.org/officeDocument/2006/relationships/hyperlink" Target="https://it.wikipedia.org/wiki/Leg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Grp="1" noRot="1" noChangeAspect="1" noMove="1" noResize="1" noUngrp="1"/>
          </p:cNvGrpSpPr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4262" y="1677857"/>
            <a:ext cx="4650004" cy="3510752"/>
          </a:xfrm>
          <a:prstGeom prst="rect">
            <a:avLst/>
          </a:prstGeom>
        </p:spPr>
      </p:pic>
      <p:cxnSp>
        <p:nvCxnSpPr>
          <p:cNvPr id="37" name="Straight Connector 3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67" y="2363731"/>
            <a:ext cx="4650004" cy="2139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AMBITO TUTELA DEI PENSIONATI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/>
              <a:t>Pratiche</a:t>
            </a:r>
            <a:r>
              <a:rPr lang="ca-ES" dirty="0"/>
              <a:t> di </a:t>
            </a:r>
            <a:r>
              <a:rPr lang="ca-ES" dirty="0" err="1"/>
              <a:t>trasferimento</a:t>
            </a:r>
            <a:r>
              <a:rPr lang="ca-ES" dirty="0"/>
              <a:t> dei </a:t>
            </a:r>
            <a:r>
              <a:rPr lang="ca-ES" dirty="0" err="1"/>
              <a:t>pensionati</a:t>
            </a:r>
            <a:r>
              <a:rPr lang="ca-ES" dirty="0"/>
              <a:t> in </a:t>
            </a:r>
            <a:r>
              <a:rPr lang="ca-ES" dirty="0" err="1"/>
              <a:t>Spagna</a:t>
            </a:r>
            <a:r>
              <a:rPr lang="ca-ES" dirty="0"/>
              <a:t> </a:t>
            </a:r>
            <a:endParaRPr lang="ca-ES" dirty="0"/>
          </a:p>
          <a:p>
            <a:r>
              <a:rPr lang="ca-ES" dirty="0"/>
              <a:t>Assistenza per diritto alla salute</a:t>
            </a:r>
            <a:endParaRPr lang="ca-ES" dirty="0"/>
          </a:p>
          <a:p>
            <a:r>
              <a:rPr lang="ca-ES" dirty="0" err="1"/>
              <a:t>Pratiche</a:t>
            </a:r>
            <a:r>
              <a:rPr lang="ca-ES" dirty="0"/>
              <a:t> di </a:t>
            </a:r>
            <a:r>
              <a:rPr lang="ca-ES" dirty="0" err="1"/>
              <a:t>esenzione</a:t>
            </a:r>
            <a:r>
              <a:rPr lang="ca-ES" dirty="0"/>
              <a:t> </a:t>
            </a:r>
            <a:r>
              <a:rPr lang="ca-ES" dirty="0" err="1"/>
              <a:t>fiscale</a:t>
            </a:r>
            <a:r>
              <a:rPr lang="ca-ES" dirty="0"/>
              <a:t> </a:t>
            </a:r>
            <a:r>
              <a:rPr lang="ca-ES" dirty="0" err="1"/>
              <a:t>ed</a:t>
            </a:r>
            <a:r>
              <a:rPr lang="ca-ES" dirty="0"/>
              <a:t> </a:t>
            </a:r>
            <a:r>
              <a:rPr lang="ca-ES" dirty="0" err="1"/>
              <a:t>informazioni</a:t>
            </a:r>
            <a:r>
              <a:rPr lang="ca-ES" dirty="0"/>
              <a:t> </a:t>
            </a:r>
            <a:r>
              <a:rPr lang="ca-ES" dirty="0" err="1"/>
              <a:t>generali</a:t>
            </a:r>
            <a:r>
              <a:rPr lang="ca-ES" dirty="0"/>
              <a:t> in </a:t>
            </a:r>
            <a:r>
              <a:rPr lang="ca-ES" dirty="0" err="1"/>
              <a:t>ambito</a:t>
            </a:r>
            <a:r>
              <a:rPr lang="ca-ES" dirty="0"/>
              <a:t> </a:t>
            </a:r>
            <a:r>
              <a:rPr lang="ca-ES" dirty="0" err="1"/>
              <a:t>fiscale</a:t>
            </a:r>
            <a:endParaRPr lang="ca-ES" dirty="0"/>
          </a:p>
          <a:p>
            <a:r>
              <a:rPr lang="ca-ES" dirty="0" err="1"/>
              <a:t>Consulenza</a:t>
            </a:r>
            <a:r>
              <a:rPr lang="ca-ES" dirty="0"/>
              <a:t> </a:t>
            </a:r>
            <a:r>
              <a:rPr lang="ca-ES" dirty="0" err="1"/>
              <a:t>ed</a:t>
            </a:r>
            <a:r>
              <a:rPr lang="ca-ES" dirty="0"/>
              <a:t> </a:t>
            </a:r>
            <a:r>
              <a:rPr lang="ca-ES" dirty="0" err="1"/>
              <a:t>informazioni</a:t>
            </a:r>
            <a:r>
              <a:rPr lang="ca-ES" dirty="0"/>
              <a:t> per </a:t>
            </a:r>
            <a:r>
              <a:rPr lang="ca-ES" dirty="0" err="1"/>
              <a:t>permessi</a:t>
            </a:r>
            <a:r>
              <a:rPr lang="ca-ES" dirty="0"/>
              <a:t> di </a:t>
            </a:r>
            <a:r>
              <a:rPr lang="ca-ES" dirty="0" err="1"/>
              <a:t>residenza</a:t>
            </a:r>
            <a:r>
              <a:rPr lang="ca-ES" dirty="0"/>
              <a:t> (NIE)</a:t>
            </a:r>
            <a:endParaRPr lang="ca-ES" dirty="0"/>
          </a:p>
          <a:p>
            <a:r>
              <a:rPr lang="ca-ES" dirty="0" err="1"/>
              <a:t>Compilazione</a:t>
            </a:r>
            <a:r>
              <a:rPr lang="ca-ES" dirty="0"/>
              <a:t> </a:t>
            </a:r>
            <a:r>
              <a:rPr lang="ca-ES" dirty="0" err="1"/>
              <a:t>ed</a:t>
            </a:r>
            <a:r>
              <a:rPr lang="ca-ES" dirty="0"/>
              <a:t> </a:t>
            </a:r>
            <a:r>
              <a:rPr lang="ca-ES" dirty="0" err="1"/>
              <a:t>invio</a:t>
            </a:r>
            <a:r>
              <a:rPr lang="ca-ES" dirty="0"/>
              <a:t> dei </a:t>
            </a:r>
            <a:r>
              <a:rPr lang="ca-ES" dirty="0" err="1"/>
              <a:t>modelli</a:t>
            </a:r>
            <a:r>
              <a:rPr lang="ca-ES" dirty="0"/>
              <a:t> RED </a:t>
            </a:r>
            <a:r>
              <a:rPr lang="ca-ES" dirty="0" err="1"/>
              <a:t>all’Inps</a:t>
            </a:r>
            <a:endParaRPr lang="ca-ES" dirty="0"/>
          </a:p>
          <a:p>
            <a:r>
              <a:rPr lang="ca-ES" dirty="0" err="1"/>
              <a:t>Invio</a:t>
            </a:r>
            <a:r>
              <a:rPr lang="ca-ES" dirty="0"/>
              <a:t> dei moduli di </a:t>
            </a:r>
            <a:r>
              <a:rPr lang="ca-ES" dirty="0" err="1"/>
              <a:t>esistenza</a:t>
            </a:r>
            <a:r>
              <a:rPr lang="ca-ES" dirty="0"/>
              <a:t> in vita</a:t>
            </a:r>
            <a:endParaRPr lang="ca-ES" dirty="0"/>
          </a:p>
          <a:p>
            <a:r>
              <a:rPr lang="ca-ES" dirty="0"/>
              <a:t>Informazioni e consulenza in generale per l’accesso al welfare locale, diritto alla sanità pubblica, pensioni di invalidità civile o pensioni sociali. 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AMBITO TUTELA DEI LAVORATORI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/>
              <a:t>Assistenza</a:t>
            </a:r>
            <a:r>
              <a:rPr lang="ca-ES" dirty="0"/>
              <a:t> e tutela dei </a:t>
            </a:r>
            <a:r>
              <a:rPr lang="ca-ES" dirty="0" err="1"/>
              <a:t>lavoratori</a:t>
            </a:r>
            <a:r>
              <a:rPr lang="ca-ES" dirty="0"/>
              <a:t> in caso di </a:t>
            </a:r>
            <a:r>
              <a:rPr lang="ca-ES" dirty="0" err="1"/>
              <a:t>perdita</a:t>
            </a:r>
            <a:r>
              <a:rPr lang="ca-ES" dirty="0"/>
              <a:t> del </a:t>
            </a:r>
            <a:r>
              <a:rPr lang="ca-ES" dirty="0" err="1"/>
              <a:t>posto</a:t>
            </a:r>
            <a:r>
              <a:rPr lang="ca-ES" dirty="0"/>
              <a:t> di </a:t>
            </a:r>
            <a:r>
              <a:rPr lang="ca-ES" dirty="0" err="1"/>
              <a:t>lavoro</a:t>
            </a:r>
            <a:r>
              <a:rPr lang="ca-ES" dirty="0"/>
              <a:t> </a:t>
            </a:r>
            <a:endParaRPr lang="ca-ES" dirty="0"/>
          </a:p>
          <a:p>
            <a:r>
              <a:rPr lang="ca-ES" dirty="0"/>
              <a:t>Informazioni per l’accesso ai vari ammortizzatori sociali</a:t>
            </a:r>
            <a:endParaRPr lang="ca-ES" dirty="0"/>
          </a:p>
          <a:p>
            <a:r>
              <a:rPr lang="ca-ES" dirty="0" err="1"/>
              <a:t>Sussidio</a:t>
            </a:r>
            <a:r>
              <a:rPr lang="ca-ES" dirty="0"/>
              <a:t> di </a:t>
            </a:r>
            <a:r>
              <a:rPr lang="ca-ES" dirty="0" err="1"/>
              <a:t>disoccupazione</a:t>
            </a:r>
            <a:r>
              <a:rPr lang="ca-ES" dirty="0"/>
              <a:t> </a:t>
            </a:r>
            <a:endParaRPr lang="ca-ES" dirty="0"/>
          </a:p>
          <a:p>
            <a:r>
              <a:rPr lang="ca-ES" dirty="0"/>
              <a:t>In </a:t>
            </a:r>
            <a:r>
              <a:rPr lang="ca-ES" dirty="0" err="1"/>
              <a:t>collaborazione</a:t>
            </a:r>
            <a:r>
              <a:rPr lang="ca-ES" dirty="0"/>
              <a:t> con i </a:t>
            </a:r>
            <a:r>
              <a:rPr lang="ca-ES" dirty="0" err="1"/>
              <a:t>sindacati</a:t>
            </a:r>
            <a:r>
              <a:rPr lang="ca-ES" dirty="0"/>
              <a:t> </a:t>
            </a:r>
            <a:r>
              <a:rPr lang="ca-ES" dirty="0" err="1"/>
              <a:t>locali</a:t>
            </a:r>
            <a:r>
              <a:rPr lang="ca-ES" dirty="0"/>
              <a:t>, </a:t>
            </a:r>
            <a:r>
              <a:rPr lang="ca-ES" dirty="0" err="1"/>
              <a:t>vengono</a:t>
            </a:r>
            <a:r>
              <a:rPr lang="ca-ES" dirty="0"/>
              <a:t> </a:t>
            </a:r>
            <a:r>
              <a:rPr lang="ca-ES" dirty="0" err="1"/>
              <a:t>forniti</a:t>
            </a:r>
            <a:r>
              <a:rPr lang="ca-ES" dirty="0"/>
              <a:t> </a:t>
            </a:r>
            <a:r>
              <a:rPr lang="ca-ES" dirty="0" err="1"/>
              <a:t>assistenza</a:t>
            </a:r>
            <a:r>
              <a:rPr lang="ca-ES" dirty="0"/>
              <a:t> e </a:t>
            </a:r>
            <a:r>
              <a:rPr lang="ca-ES" dirty="0" err="1"/>
              <a:t>tutele</a:t>
            </a:r>
            <a:r>
              <a:rPr lang="ca-ES" dirty="0"/>
              <a:t> in casi di </a:t>
            </a:r>
            <a:r>
              <a:rPr lang="ca-ES" dirty="0" err="1"/>
              <a:t>licenziamenti</a:t>
            </a:r>
            <a:r>
              <a:rPr lang="ca-ES" dirty="0"/>
              <a:t> </a:t>
            </a:r>
            <a:r>
              <a:rPr lang="ca-ES" dirty="0" err="1"/>
              <a:t>ingiustificati</a:t>
            </a:r>
            <a:endParaRPr lang="ca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8961" y="2540430"/>
            <a:ext cx="5580957" cy="668580"/>
          </a:xfrm>
        </p:spPr>
        <p:txBody>
          <a:bodyPr>
            <a:noAutofit/>
          </a:bodyPr>
          <a:lstStyle/>
          <a:p>
            <a:r>
              <a:rPr lang="es-ES" sz="9600" b="1" dirty="0" err="1"/>
              <a:t>Grazie</a:t>
            </a:r>
            <a:endParaRPr lang="es-ES" sz="9600" b="1"/>
          </a:p>
        </p:txBody>
      </p:sp>
      <p:pic>
        <p:nvPicPr>
          <p:cNvPr id="1026" name="Picture 2" descr="https://www.inas.it/wp-content/uploads/2018/01/logo2x.pn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19" y="990269"/>
            <a:ext cx="304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5" name="AutoShape 6" descr="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6" name="AutoShape 8" descr="Patronato INCA CGIL Cesena"/>
          <p:cNvSpPr>
            <a:spLocks noChangeAspect="1" noChangeArrowheads="1"/>
          </p:cNvSpPr>
          <p:nvPr/>
        </p:nvSpPr>
        <p:spPr bwMode="auto">
          <a:xfrm flipH="1">
            <a:off x="765172" y="4360985"/>
            <a:ext cx="782271" cy="15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0" y="3699094"/>
            <a:ext cx="3810513" cy="2877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1"/>
          <a:srcRect l="9091" t="1567" r="-2" b="21294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47902" y="916665"/>
            <a:ext cx="4068652" cy="23721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a-ES" sz="4600" b="1"/>
              <a:t>COSA SONO I PATRONATI:</a:t>
            </a:r>
            <a:br>
              <a:rPr lang="ca-ES" sz="4600" dirty="0"/>
            </a:br>
            <a:endParaRPr lang="es-ES" sz="46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15800" y="3024070"/>
            <a:ext cx="5301202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it-IT" sz="1600" dirty="0"/>
              <a:t>Il </a:t>
            </a:r>
            <a:r>
              <a:rPr lang="it-IT" sz="1600" b="1" dirty="0"/>
              <a:t>Patronato</a:t>
            </a:r>
            <a:r>
              <a:rPr lang="it-IT" sz="1600" dirty="0"/>
              <a:t> è un </a:t>
            </a:r>
            <a:r>
              <a:rPr lang="it-IT" sz="1600" dirty="0">
                <a:hlinkClick r:id="rId2" tooltip="Istituto"/>
              </a:rPr>
              <a:t>Istituto</a:t>
            </a:r>
            <a:r>
              <a:rPr lang="it-IT" sz="1600" dirty="0"/>
              <a:t> presente in </a:t>
            </a:r>
            <a:r>
              <a:rPr lang="it-IT" sz="1600" dirty="0">
                <a:hlinkClick r:id="rId3" tooltip="Italia"/>
              </a:rPr>
              <a:t>Italia</a:t>
            </a:r>
            <a:r>
              <a:rPr lang="it-IT" sz="1600" dirty="0"/>
              <a:t>, che esercita funzioni di assistenza e di tutela in favore dei </a:t>
            </a:r>
            <a:r>
              <a:rPr lang="it-IT" sz="1600" dirty="0">
                <a:hlinkClick r:id="rId4" tooltip="Lavoratore"/>
              </a:rPr>
              <a:t>lavoratori</a:t>
            </a:r>
            <a:r>
              <a:rPr lang="it-IT" sz="1600" dirty="0"/>
              <a:t>, dei </a:t>
            </a:r>
            <a:r>
              <a:rPr lang="it-IT" sz="1600" dirty="0">
                <a:hlinkClick r:id="rId5" tooltip="Pensione"/>
              </a:rPr>
              <a:t>pensionati</a:t>
            </a:r>
            <a:r>
              <a:rPr lang="it-IT" sz="1600" dirty="0"/>
              <a:t> e di tutti i </a:t>
            </a:r>
            <a:r>
              <a:rPr lang="it-IT" sz="1600" dirty="0">
                <a:hlinkClick r:id="rId6" tooltip="Cittadino"/>
              </a:rPr>
              <a:t>cittadini</a:t>
            </a:r>
            <a:r>
              <a:rPr lang="it-IT" sz="1600" dirty="0"/>
              <a:t> presenti sul territorio dello </a:t>
            </a:r>
            <a:r>
              <a:rPr lang="it-IT" sz="1600" dirty="0">
                <a:hlinkClick r:id="rId7" tooltip="Stato"/>
              </a:rPr>
              <a:t>Stato</a:t>
            </a:r>
            <a:r>
              <a:rPr lang="it-IT" sz="1600" dirty="0"/>
              <a:t>; è emanazione diretta di una </a:t>
            </a:r>
            <a:r>
              <a:rPr lang="it-IT" sz="1600" dirty="0">
                <a:hlinkClick r:id="rId8" tooltip="Organizzazione sindacale"/>
              </a:rPr>
              <a:t>organizzazione sindacale</a:t>
            </a:r>
            <a:r>
              <a:rPr lang="it-IT" sz="1600" dirty="0"/>
              <a:t>, datoriale o associativa, sia essa di </a:t>
            </a:r>
            <a:r>
              <a:rPr lang="it-IT" sz="1600" dirty="0">
                <a:hlinkClick r:id="rId9" tooltip="Lavoratore dipendente"/>
              </a:rPr>
              <a:t>lavoratori dipendenti</a:t>
            </a:r>
            <a:r>
              <a:rPr lang="it-IT" sz="1600" dirty="0"/>
              <a:t>, </a:t>
            </a:r>
            <a:r>
              <a:rPr lang="it-IT" sz="1600" dirty="0">
                <a:hlinkClick r:id="rId10" tooltip="Lavoratore autonomo"/>
              </a:rPr>
              <a:t>lavoratori autonomi</a:t>
            </a:r>
            <a:r>
              <a:rPr lang="it-IT" sz="1600" dirty="0"/>
              <a:t> o di entrambe le categorie.</a:t>
            </a:r>
            <a:endParaRPr lang="en-US"/>
          </a:p>
          <a:p>
            <a:pPr>
              <a:lnSpc>
                <a:spcPct val="90000"/>
              </a:lnSpc>
            </a:pP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DISPIPLINA NORMATIVA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Gli Istituti di Patronato vennero riconosciuti dallo stato con d.lgs. CPS 29 luglio 1947 n. 804, che conteneva già le prime norme a disciplina e regolamentazione degli stessi. Altre indicazioni normative rilevanti sono contenute nell'articolo 12 della </a:t>
            </a:r>
            <a:r>
              <a:rPr lang="it-IT" dirty="0">
                <a:hlinkClick r:id="rId1" tooltip="Legge 20 maggio 1970, n. 300"/>
              </a:rPr>
              <a:t>legge 20 maggio 1970, n.</a:t>
            </a:r>
            <a:r>
              <a:rPr lang="it-IT" dirty="0">
                <a:hlinkClick r:id="rId1"/>
              </a:rPr>
              <a:t> </a:t>
            </a:r>
            <a:r>
              <a:rPr lang="it-IT" dirty="0"/>
              <a:t>e l'articolo 3 della legge 27 marzo 1980, n. 112, i criteri di finanziamento vennero disciplinati col decreto del Ministero del Lavoro del 26 giugno 1981.</a:t>
            </a:r>
            <a:endParaRPr lang="it-IT" baseline="30000"/>
          </a:p>
          <a:p>
            <a:r>
              <a:rPr lang="it-IT" dirty="0"/>
              <a:t>Successivamente ne venne varata una riforma con la legge 30 marzo 2001 n. 152, che rivalutò i ruoli e ne ridefinì con più chiarezza i compiti.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CARATTERISTICHE DELL’ATTIVITÀ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Il ruolo previsto dalla </a:t>
            </a:r>
            <a:r>
              <a:rPr lang="it-IT" dirty="0">
                <a:hlinkClick r:id="rId1" tooltip="Legge"/>
              </a:rPr>
              <a:t>legge</a:t>
            </a:r>
            <a:r>
              <a:rPr lang="it-IT" dirty="0"/>
              <a:t> italiana per il Patronato è quello di tutelare i diritti individuali di qualsiasi cittadino presente sul territorio nazionale o estero. L'attività di </a:t>
            </a:r>
            <a:r>
              <a:rPr lang="it-IT" dirty="0">
                <a:hlinkClick r:id="rId2" tooltip="Assistenza"/>
              </a:rPr>
              <a:t>assistenza</a:t>
            </a:r>
            <a:r>
              <a:rPr lang="it-IT" dirty="0"/>
              <a:t> e </a:t>
            </a:r>
            <a:r>
              <a:rPr lang="it-IT" dirty="0">
                <a:hlinkClick r:id="rId3" tooltip="Consulenza"/>
              </a:rPr>
              <a:t>consulenza</a:t>
            </a:r>
            <a:r>
              <a:rPr lang="it-IT" dirty="0"/>
              <a:t> di un patronato è mirata al conseguimento di prestazioni previdenziali, sanitarie e di carattere socio-assistenziale, incluse quelle in materia di </a:t>
            </a:r>
            <a:r>
              <a:rPr lang="it-IT" dirty="0">
                <a:hlinkClick r:id="rId4" tooltip="Emigrazione"/>
              </a:rPr>
              <a:t>emigrazione</a:t>
            </a:r>
            <a:r>
              <a:rPr lang="it-IT" dirty="0"/>
              <a:t> e </a:t>
            </a:r>
            <a:r>
              <a:rPr lang="it-IT" dirty="0">
                <a:hlinkClick r:id="rId5" tooltip="Immigrazione"/>
              </a:rPr>
              <a:t>immigrazione</a:t>
            </a:r>
            <a:r>
              <a:rPr lang="it-IT" dirty="0"/>
              <a:t>.</a:t>
            </a:r>
            <a:endParaRPr lang="it-IT" dirty="0"/>
          </a:p>
          <a:p>
            <a:pPr algn="just"/>
            <a:r>
              <a:rPr lang="it-IT" dirty="0"/>
              <a:t>La legge prevede inoltre che tali istituti possano svolgere attività di supporto ad autorità diplomatiche e consolari italiane all'estero; hanno inoltre la facoltà di poter accedere a banche dati dei vari enti preposti all'erogazione della prestazione, previo mandato rilasciato dall'assistito.</a:t>
            </a:r>
            <a:endParaRPr lang="it-IT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RUOLO DEI PATRONATI IN SPAGNA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Il ruolo dei Patronati è da sempre insostituibile, ma sta diventando imprescindibile dato il costante aumento del numero di connazionali che decidono di stabilire stabilmente la loro residenza in Spagna.</a:t>
            </a:r>
            <a:endParaRPr lang="es-ES" dirty="0"/>
          </a:p>
          <a:p>
            <a:pPr algn="just"/>
            <a:r>
              <a:rPr lang="it-IT" dirty="0"/>
              <a:t>Secondo i dati forniti dal Consolato italiano di Madrid, negli ultimi dieci anni, il numero degli italiani residenti in Spagna sarebbe aumentato del 550%.</a:t>
            </a:r>
            <a:endParaRPr lang="es-ES" dirty="0"/>
          </a:p>
          <a:p>
            <a:pPr algn="just"/>
            <a:r>
              <a:rPr lang="it-IT" dirty="0"/>
              <a:t>Questo flusso si è ridimensionato solo temporaneamente a causa della crisi pandemica degli scorsi anni, ma sta riprendendo a pieno ritmo e siamo certi che i numeri continueranno ad aumentare.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PATRONATO INCA-CGIL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47114"/>
            <a:ext cx="8596668" cy="3880773"/>
          </a:xfrm>
        </p:spPr>
        <p:txBody>
          <a:bodyPr>
            <a:normAutofit/>
          </a:bodyPr>
          <a:lstStyle/>
          <a:p>
            <a:r>
              <a:rPr lang="it-IT" dirty="0"/>
              <a:t>L'Inca (Istituto Nazionale Confederale di Assistenza) nasce l'11 febbraio 1945 in occasione del I° Congresso della Cgil. La sua missione è quella di difendere i diritti dei lavoratori, delle lavoratrici e di tutti i cittadini italiani, anche residenti all'estero e contribuire a riformare la legislazione sociale per realizzare un sistema di protezione basato sui principi di uguaglianza e libertà</a:t>
            </a:r>
            <a:endParaRPr lang="it-IT" dirty="0"/>
          </a:p>
          <a:p>
            <a:r>
              <a:rPr lang="it-IT" dirty="0"/>
              <a:t>L’Inca Spagna fornisce assistenza ai migranti italiani o di origine italiana, nonché ai loro familiari o a chiunque abbia lavorato in Italia, indipendentemente dalla loro nazionalità.</a:t>
            </a:r>
            <a:endParaRPr lang="it-IT" dirty="0"/>
          </a:p>
          <a:p>
            <a:r>
              <a:rPr lang="it-IT" dirty="0"/>
              <a:t>In particolare siamo fortemente impegnati per il riconoscimento della parità dei diritti tra lavoratori e cittadini europei che si spostano all’interno dell’UE, ma anche per l’estensione di tali diritti a tutti i migranti di altri Paesi che vivono e lavorano in Europa. 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PATRONATO INAS-CISL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95640"/>
            <a:ext cx="8596668" cy="3880773"/>
          </a:xfrm>
        </p:spPr>
        <p:txBody>
          <a:bodyPr/>
          <a:lstStyle/>
          <a:p>
            <a:r>
              <a:rPr lang="ca-ES" dirty="0"/>
              <a:t>L’INAS (Istituto Nazionale Assistenza Sociale)  è un istituto d’assistenza e consulenza e nasce circa 70 anni promosso da uno dei maggiori sindacati d’Italia, la CISL. </a:t>
            </a:r>
            <a:endParaRPr lang="ca-ES" dirty="0"/>
          </a:p>
          <a:p>
            <a:r>
              <a:rPr lang="ca-ES" dirty="0"/>
              <a:t>L`INAS svolge attività di informazione, di assistenza e tutela per un conseguimento delle prestazioni in materia socio-previdenciale, assistenziale e sanitaria erogate da amministrazioni e enti pubblici, da gestori di fondi di previdenza complementare o da stati esteri a favore dei cittadini italiani o di origine italiana</a:t>
            </a:r>
            <a:endParaRPr lang="ca-ES" dirty="0"/>
          </a:p>
          <a:p>
            <a:endParaRPr lang="ca-ES" dirty="0"/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TIPOLOGIE DI ATTIVITÀ FORNITE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56894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a-ES" dirty="0"/>
              <a:t>AMBITO PREVIDENZIALE:</a:t>
            </a:r>
            <a:endParaRPr lang="ca-ES" dirty="0"/>
          </a:p>
          <a:p>
            <a:r>
              <a:rPr lang="ca-ES" dirty="0"/>
              <a:t>Pensioni di </a:t>
            </a:r>
            <a:r>
              <a:rPr lang="ca-ES" dirty="0" err="1"/>
              <a:t>vecchiaia</a:t>
            </a:r>
            <a:r>
              <a:rPr lang="ca-ES" dirty="0"/>
              <a:t>/</a:t>
            </a:r>
            <a:r>
              <a:rPr lang="ca-ES" dirty="0" err="1"/>
              <a:t>anzianità</a:t>
            </a:r>
            <a:r>
              <a:rPr lang="ca-ES" dirty="0"/>
              <a:t> </a:t>
            </a:r>
            <a:endParaRPr lang="ca-ES" dirty="0"/>
          </a:p>
          <a:p>
            <a:r>
              <a:rPr lang="ca-ES" dirty="0"/>
              <a:t>Pensioni di </a:t>
            </a:r>
            <a:r>
              <a:rPr lang="ca-ES" dirty="0" err="1"/>
              <a:t>invalidità</a:t>
            </a:r>
            <a:endParaRPr lang="ca-ES" dirty="0"/>
          </a:p>
          <a:p>
            <a:r>
              <a:rPr lang="ca-ES" dirty="0"/>
              <a:t>Pensioni di </a:t>
            </a:r>
            <a:r>
              <a:rPr lang="ca-ES" dirty="0" err="1"/>
              <a:t>reversibilità</a:t>
            </a:r>
            <a:r>
              <a:rPr lang="ca-ES" dirty="0"/>
              <a:t>/</a:t>
            </a:r>
            <a:r>
              <a:rPr lang="ca-ES" dirty="0" err="1"/>
              <a:t>superstiti</a:t>
            </a:r>
            <a:endParaRPr lang="ca-ES" dirty="0"/>
          </a:p>
          <a:p>
            <a:r>
              <a:rPr lang="ca-ES" dirty="0" err="1"/>
              <a:t>Consulenza</a:t>
            </a:r>
            <a:r>
              <a:rPr lang="ca-ES" dirty="0"/>
              <a:t> e </a:t>
            </a:r>
            <a:r>
              <a:rPr lang="ca-ES" dirty="0" err="1"/>
              <a:t>Controllo</a:t>
            </a:r>
            <a:r>
              <a:rPr lang="ca-ES" dirty="0"/>
              <a:t> </a:t>
            </a:r>
            <a:r>
              <a:rPr lang="ca-ES" dirty="0" err="1"/>
              <a:t>delle</a:t>
            </a:r>
            <a:r>
              <a:rPr lang="ca-ES" dirty="0"/>
              <a:t> </a:t>
            </a:r>
            <a:r>
              <a:rPr lang="ca-ES" dirty="0" err="1"/>
              <a:t>posizioni</a:t>
            </a:r>
            <a:r>
              <a:rPr lang="ca-ES" dirty="0"/>
              <a:t> </a:t>
            </a:r>
            <a:r>
              <a:rPr lang="ca-ES" dirty="0" err="1"/>
              <a:t>assicurativa</a:t>
            </a:r>
            <a:r>
              <a:rPr lang="ca-ES" dirty="0"/>
              <a:t>/</a:t>
            </a:r>
            <a:r>
              <a:rPr lang="ca-ES" dirty="0" err="1"/>
              <a:t>previdenziali</a:t>
            </a:r>
            <a:r>
              <a:rPr lang="ca-ES" dirty="0"/>
              <a:t> sia in </a:t>
            </a:r>
            <a:r>
              <a:rPr lang="ca-ES" dirty="0" err="1"/>
              <a:t>Italia</a:t>
            </a:r>
            <a:r>
              <a:rPr lang="ca-ES" dirty="0"/>
              <a:t> </a:t>
            </a:r>
            <a:r>
              <a:rPr lang="ca-ES" dirty="0" err="1"/>
              <a:t>che</a:t>
            </a:r>
            <a:r>
              <a:rPr lang="ca-ES" dirty="0"/>
              <a:t> in </a:t>
            </a:r>
            <a:r>
              <a:rPr lang="ca-ES" dirty="0" err="1"/>
              <a:t>Spagna</a:t>
            </a:r>
            <a:endParaRPr lang="ca-ES" dirty="0"/>
          </a:p>
          <a:p>
            <a:r>
              <a:rPr lang="ca-ES" dirty="0"/>
              <a:t>Pensioni in </a:t>
            </a:r>
            <a:r>
              <a:rPr lang="ca-ES" dirty="0" err="1"/>
              <a:t>convenzioni</a:t>
            </a:r>
            <a:r>
              <a:rPr lang="ca-ES" dirty="0"/>
              <a:t> </a:t>
            </a:r>
            <a:r>
              <a:rPr lang="ca-ES" dirty="0" err="1"/>
              <a:t>internazionale</a:t>
            </a:r>
            <a:r>
              <a:rPr lang="ca-ES" dirty="0"/>
              <a:t> sia in </a:t>
            </a:r>
            <a:r>
              <a:rPr lang="ca-ES" dirty="0" err="1"/>
              <a:t>ambito</a:t>
            </a:r>
            <a:r>
              <a:rPr lang="ca-ES" dirty="0"/>
              <a:t> UE </a:t>
            </a:r>
            <a:r>
              <a:rPr lang="ca-ES" dirty="0" err="1"/>
              <a:t>che</a:t>
            </a:r>
            <a:r>
              <a:rPr lang="ca-ES" dirty="0"/>
              <a:t> in </a:t>
            </a:r>
            <a:r>
              <a:rPr lang="ca-ES" dirty="0" err="1"/>
              <a:t>convenzione</a:t>
            </a:r>
            <a:r>
              <a:rPr lang="ca-ES" dirty="0"/>
              <a:t> </a:t>
            </a:r>
            <a:r>
              <a:rPr lang="ca-ES" dirty="0" err="1"/>
              <a:t>bilaterale</a:t>
            </a:r>
            <a:endParaRPr lang="ca-ES" dirty="0"/>
          </a:p>
          <a:p>
            <a:r>
              <a:rPr lang="ca-ES" dirty="0"/>
              <a:t>Infortuni e </a:t>
            </a:r>
            <a:r>
              <a:rPr lang="ca-ES" dirty="0" err="1"/>
              <a:t>malattie</a:t>
            </a:r>
            <a:r>
              <a:rPr lang="ca-ES" dirty="0"/>
              <a:t> </a:t>
            </a:r>
            <a:r>
              <a:rPr lang="ca-ES" dirty="0" err="1"/>
              <a:t>professionali</a:t>
            </a:r>
            <a:endParaRPr lang="ca-ES" dirty="0"/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AMBITO CONSULENZA CONSOLARE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/>
              <a:t>Rinnovo</a:t>
            </a:r>
            <a:r>
              <a:rPr lang="ca-ES" dirty="0"/>
              <a:t> dei </a:t>
            </a:r>
            <a:r>
              <a:rPr lang="ca-ES" dirty="0" err="1"/>
              <a:t>passaporti</a:t>
            </a:r>
            <a:r>
              <a:rPr lang="ca-ES" dirty="0"/>
              <a:t> e </a:t>
            </a:r>
            <a:r>
              <a:rPr lang="ca-ES" dirty="0" err="1"/>
              <a:t>carte</a:t>
            </a:r>
            <a:r>
              <a:rPr lang="ca-ES" dirty="0"/>
              <a:t> </a:t>
            </a:r>
            <a:r>
              <a:rPr lang="ca-ES" dirty="0" err="1"/>
              <a:t>d’identità</a:t>
            </a:r>
            <a:endParaRPr lang="ca-ES" dirty="0"/>
          </a:p>
          <a:p>
            <a:r>
              <a:rPr lang="ca-ES" dirty="0" err="1"/>
              <a:t>Richieste</a:t>
            </a:r>
            <a:r>
              <a:rPr lang="ca-ES" dirty="0"/>
              <a:t> di </a:t>
            </a:r>
            <a:r>
              <a:rPr lang="ca-ES" dirty="0" err="1"/>
              <a:t>cittadinanza</a:t>
            </a:r>
            <a:endParaRPr lang="ca-ES" dirty="0"/>
          </a:p>
          <a:p>
            <a:r>
              <a:rPr lang="ca-ES" dirty="0" err="1"/>
              <a:t>Trascrizione</a:t>
            </a:r>
            <a:r>
              <a:rPr lang="ca-ES" dirty="0"/>
              <a:t> </a:t>
            </a:r>
            <a:r>
              <a:rPr lang="ca-ES" dirty="0" err="1"/>
              <a:t>atti</a:t>
            </a:r>
            <a:r>
              <a:rPr lang="ca-ES" dirty="0"/>
              <a:t> di </a:t>
            </a:r>
            <a:r>
              <a:rPr lang="ca-ES" dirty="0" err="1"/>
              <a:t>stato</a:t>
            </a:r>
            <a:r>
              <a:rPr lang="ca-ES" dirty="0"/>
              <a:t> </a:t>
            </a:r>
            <a:r>
              <a:rPr lang="ca-ES" dirty="0" err="1"/>
              <a:t>civile</a:t>
            </a:r>
            <a:endParaRPr lang="ca-ES" dirty="0"/>
          </a:p>
          <a:p>
            <a:r>
              <a:rPr lang="ca-ES" dirty="0" err="1"/>
              <a:t>Iscrizione</a:t>
            </a:r>
            <a:r>
              <a:rPr lang="ca-ES" dirty="0"/>
              <a:t> AIRE</a:t>
            </a:r>
            <a:endParaRPr lang="ca-ES" dirty="0"/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4909</Words>
  <Application>WPS Presentation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Arial</vt:lpstr>
      <vt:lpstr>Trebuchet MS</vt:lpstr>
      <vt:lpstr>Microsoft YaHei</vt:lpstr>
      <vt:lpstr>Arial Unicode MS</vt:lpstr>
      <vt:lpstr>Calibri</vt:lpstr>
      <vt:lpstr>Facet</vt:lpstr>
      <vt:lpstr>PowerPoint 演示文稿</vt:lpstr>
      <vt:lpstr>COSA SONO I PATRONATI: </vt:lpstr>
      <vt:lpstr>DISPIPLINA NORMATIVA</vt:lpstr>
      <vt:lpstr>CARATTERISTICHE DELL’ATTIVITÀ</vt:lpstr>
      <vt:lpstr>RUOLO DEI PATRONATI IN SPAGNA</vt:lpstr>
      <vt:lpstr>PATRONATO INCA-CGIL</vt:lpstr>
      <vt:lpstr>PATRONATO INAS-CISL</vt:lpstr>
      <vt:lpstr>TIPOLOGIE DI ATTIVITÀ FORNITE</vt:lpstr>
      <vt:lpstr>AMBITO CONSULENZA CONSOLARE</vt:lpstr>
      <vt:lpstr>AMBITO TUTELA DEI PENSIONATI</vt:lpstr>
      <vt:lpstr>AMBITO TUTELA DEI LAVORATORI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SONO I PATRONATI:</dc:title>
  <dc:creator>Miriam</dc:creator>
  <cp:lastModifiedBy>usuario</cp:lastModifiedBy>
  <cp:revision>64</cp:revision>
  <dcterms:created xsi:type="dcterms:W3CDTF">2023-01-30T21:17:00Z</dcterms:created>
  <dcterms:modified xsi:type="dcterms:W3CDTF">2023-02-01T13:53:27Z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70B7B790A9154E0E8F62A9C2E9D66389</vt:lpwstr>
  </property>
  <property fmtid="{D5CDD505-2E9C-101B-9397-08002B2CF9AE}" pid="3" name="KSOProductBuildVer">
    <vt:lpwstr>3082-11.2.0.11440</vt:lpwstr>
  </property>
</Properties>
</file>