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2"/>
  </p:notesMasterIdLst>
  <p:sldIdLst>
    <p:sldId id="264" r:id="rId2"/>
    <p:sldId id="263" r:id="rId3"/>
    <p:sldId id="265" r:id="rId4"/>
    <p:sldId id="275" r:id="rId5"/>
    <p:sldId id="276" r:id="rId6"/>
    <p:sldId id="266" r:id="rId7"/>
    <p:sldId id="277" r:id="rId8"/>
    <p:sldId id="279" r:id="rId9"/>
    <p:sldId id="278" r:id="rId10"/>
    <p:sldId id="28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BF14CB-CB37-45E6-A900-3997487B4173}">
          <p14:sldIdLst>
            <p14:sldId id="264"/>
            <p14:sldId id="263"/>
            <p14:sldId id="265"/>
            <p14:sldId id="275"/>
            <p14:sldId id="276"/>
            <p14:sldId id="266"/>
            <p14:sldId id="277"/>
          </p14:sldIdLst>
        </p14:section>
        <p14:section name="Untitled Section" id="{D71045D4-D5B2-4F16-B642-E7A17574B3AA}">
          <p14:sldIdLst>
            <p14:sldId id="279"/>
            <p14:sldId id="278"/>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sorterViewPr>
    <p:cViewPr>
      <p:scale>
        <a:sx n="100" d="100"/>
        <a:sy n="100" d="100"/>
      </p:scale>
      <p:origin x="0" y="-21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21811-24CE-47C1-A092-49E447752C0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E5F1532-0651-4218-84BD-2C903AAE49F4}">
      <dgm:prSet/>
      <dgm:spPr/>
      <dgm:t>
        <a:bodyPr/>
        <a:lstStyle/>
        <a:p>
          <a:r>
            <a:rPr lang="it-IT" dirty="0">
              <a:latin typeface="Lato" panose="020F0502020204030203" pitchFamily="34" charset="0"/>
            </a:rPr>
            <a:t>Poco dopo l’attentato alle Torri Gemelle di NYC, nell’ambito dichiarato di una lotta al terrorismo internazionale, con lo scopo di togliere allo stesso quanto più possibile la possibilità di disporre di capitali per finanziare le attività criminali, i paesi facenti parti dell’OCSE o nell’acronimo inglese OSCE hanno concordato di instaurare rapporti comunicativi costanti ed automatici fra le amministrazioni finanziarie.</a:t>
          </a:r>
          <a:endParaRPr lang="en-US" dirty="0">
            <a:latin typeface="Lato" panose="020F0502020204030203" pitchFamily="34" charset="0"/>
          </a:endParaRPr>
        </a:p>
      </dgm:t>
    </dgm:pt>
    <dgm:pt modelId="{9D4CE23D-411A-4E5B-9C99-405C7169441C}" type="parTrans" cxnId="{5F99E6FE-15B8-477D-946F-1CED4745D69C}">
      <dgm:prSet/>
      <dgm:spPr/>
      <dgm:t>
        <a:bodyPr/>
        <a:lstStyle/>
        <a:p>
          <a:endParaRPr lang="en-US"/>
        </a:p>
      </dgm:t>
    </dgm:pt>
    <dgm:pt modelId="{2BD272F7-6442-45CF-A837-009EBE397845}" type="sibTrans" cxnId="{5F99E6FE-15B8-477D-946F-1CED4745D69C}">
      <dgm:prSet/>
      <dgm:spPr/>
      <dgm:t>
        <a:bodyPr/>
        <a:lstStyle/>
        <a:p>
          <a:endParaRPr lang="en-US"/>
        </a:p>
      </dgm:t>
    </dgm:pt>
    <dgm:pt modelId="{F1FDD993-FE18-4637-9F83-BE632E87625D}">
      <dgm:prSet/>
      <dgm:spPr/>
      <dgm:t>
        <a:bodyPr/>
        <a:lstStyle/>
        <a:p>
          <a:r>
            <a:rPr lang="it-IT" b="1" dirty="0">
              <a:latin typeface="Lato" panose="020F0502020204030203" pitchFamily="34" charset="0"/>
            </a:rPr>
            <a:t>L’OSCE </a:t>
          </a:r>
          <a:r>
            <a:rPr lang="it-IT" dirty="0">
              <a:latin typeface="Lato" panose="020F0502020204030203" pitchFamily="34" charset="0"/>
            </a:rPr>
            <a:t>nasce nel 1975 od oggi conta 57 nazioni aderenti, di 3 continenti, tra le quali tutti i paesi Europei della UE e molti altri limitrofi ma non facenti parte, tipo: Turchia, Albania, Armenia solo per citarne alcuni.</a:t>
          </a:r>
          <a:endParaRPr lang="en-US" dirty="0">
            <a:latin typeface="Lato" panose="020F0502020204030203" pitchFamily="34" charset="0"/>
          </a:endParaRPr>
        </a:p>
      </dgm:t>
    </dgm:pt>
    <dgm:pt modelId="{9CA95639-D5BE-442C-8607-AB09493E4187}" type="parTrans" cxnId="{4887FA62-D5AB-4D71-901F-6CD59F05BB86}">
      <dgm:prSet/>
      <dgm:spPr/>
      <dgm:t>
        <a:bodyPr/>
        <a:lstStyle/>
        <a:p>
          <a:endParaRPr lang="en-US"/>
        </a:p>
      </dgm:t>
    </dgm:pt>
    <dgm:pt modelId="{2580BDF2-DC90-4322-81FF-D99312496BBD}" type="sibTrans" cxnId="{4887FA62-D5AB-4D71-901F-6CD59F05BB86}">
      <dgm:prSet/>
      <dgm:spPr/>
      <dgm:t>
        <a:bodyPr/>
        <a:lstStyle/>
        <a:p>
          <a:endParaRPr lang="en-US"/>
        </a:p>
      </dgm:t>
    </dgm:pt>
    <dgm:pt modelId="{95DFED9D-70E2-4775-A659-73CDBAB1DE99}">
      <dgm:prSet/>
      <dgm:spPr/>
      <dgm:t>
        <a:bodyPr/>
        <a:lstStyle/>
        <a:p>
          <a:r>
            <a:rPr lang="it-IT" dirty="0">
              <a:latin typeface="Lato" panose="020F0502020204030203" pitchFamily="34" charset="0"/>
            </a:rPr>
            <a:t>Facciamo un esempio: un cittadino italiano residente in Spagna deve essere consapevole che in abbinamento al suo codice fiscale italiano ed al suo n. identificativo spagnolo le Amministrazioni Finanziare dei due paesi si scambieranno automaticamente files elettronici contenenti i dati, anche analitici e puntuali, dei rapporti finanziari in essere in entrambi i paesi al fine della compliance fiscale</a:t>
          </a:r>
          <a:r>
            <a:rPr lang="it-IT" dirty="0"/>
            <a:t>.</a:t>
          </a:r>
          <a:endParaRPr lang="en-US" dirty="0"/>
        </a:p>
      </dgm:t>
    </dgm:pt>
    <dgm:pt modelId="{F202C287-E586-4EDC-9480-8E92CEC04671}" type="parTrans" cxnId="{DF0FF77B-613D-42F2-B3A6-0ABE475BB55D}">
      <dgm:prSet/>
      <dgm:spPr/>
      <dgm:t>
        <a:bodyPr/>
        <a:lstStyle/>
        <a:p>
          <a:endParaRPr lang="en-US"/>
        </a:p>
      </dgm:t>
    </dgm:pt>
    <dgm:pt modelId="{54A42165-9FDD-4C0F-BE20-516ECC8A7324}" type="sibTrans" cxnId="{DF0FF77B-613D-42F2-B3A6-0ABE475BB55D}">
      <dgm:prSet/>
      <dgm:spPr/>
      <dgm:t>
        <a:bodyPr/>
        <a:lstStyle/>
        <a:p>
          <a:endParaRPr lang="en-US"/>
        </a:p>
      </dgm:t>
    </dgm:pt>
    <dgm:pt modelId="{96005CF5-5E6F-4DCD-8AA6-B384C97C2800}">
      <dgm:prSet/>
      <dgm:spPr/>
      <dgm:t>
        <a:bodyPr/>
        <a:lstStyle/>
        <a:p>
          <a:r>
            <a:rPr lang="it-IT" dirty="0">
              <a:latin typeface="Lato" panose="020F0502020204030203" pitchFamily="34" charset="0"/>
            </a:rPr>
            <a:t>A seguito di tali attività sono sempre più frequenti lettere delle A.F. che chiedono ai contribuenti conferme su informazioni ricevute/scambiate che non appaiono congruenti rispetto a quanto dichiarato nelle dichiarazioni dei redditi. </a:t>
          </a:r>
          <a:endParaRPr lang="en-US" dirty="0">
            <a:latin typeface="Lato" panose="020F0502020204030203" pitchFamily="34" charset="0"/>
          </a:endParaRPr>
        </a:p>
      </dgm:t>
    </dgm:pt>
    <dgm:pt modelId="{43CE3FB6-CE4E-4A26-8398-E9D8C1F21DD3}" type="parTrans" cxnId="{CDF3B427-1A42-4B9B-89B3-8E3380680C7C}">
      <dgm:prSet/>
      <dgm:spPr/>
      <dgm:t>
        <a:bodyPr/>
        <a:lstStyle/>
        <a:p>
          <a:endParaRPr lang="en-US"/>
        </a:p>
      </dgm:t>
    </dgm:pt>
    <dgm:pt modelId="{19C61A11-E7B9-4BC3-B254-D34EA58FB175}" type="sibTrans" cxnId="{CDF3B427-1A42-4B9B-89B3-8E3380680C7C}">
      <dgm:prSet/>
      <dgm:spPr/>
      <dgm:t>
        <a:bodyPr/>
        <a:lstStyle/>
        <a:p>
          <a:endParaRPr lang="en-US"/>
        </a:p>
      </dgm:t>
    </dgm:pt>
    <dgm:pt modelId="{635AB623-F476-456B-8929-4C67507D7195}" type="pres">
      <dgm:prSet presAssocID="{6A621811-24CE-47C1-A092-49E447752C01}" presName="linear" presStyleCnt="0">
        <dgm:presLayoutVars>
          <dgm:animLvl val="lvl"/>
          <dgm:resizeHandles val="exact"/>
        </dgm:presLayoutVars>
      </dgm:prSet>
      <dgm:spPr/>
    </dgm:pt>
    <dgm:pt modelId="{D417521D-928F-48A2-A68A-ABF412423AE0}" type="pres">
      <dgm:prSet presAssocID="{EE5F1532-0651-4218-84BD-2C903AAE49F4}" presName="parentText" presStyleLbl="node1" presStyleIdx="0" presStyleCnt="4">
        <dgm:presLayoutVars>
          <dgm:chMax val="0"/>
          <dgm:bulletEnabled val="1"/>
        </dgm:presLayoutVars>
      </dgm:prSet>
      <dgm:spPr/>
    </dgm:pt>
    <dgm:pt modelId="{906C2C35-1DB0-43A5-9EE6-6E51BB4B3B1B}" type="pres">
      <dgm:prSet presAssocID="{2BD272F7-6442-45CF-A837-009EBE397845}" presName="spacer" presStyleCnt="0"/>
      <dgm:spPr/>
    </dgm:pt>
    <dgm:pt modelId="{220CA931-AE02-47ED-95E0-3AD69C814824}" type="pres">
      <dgm:prSet presAssocID="{F1FDD993-FE18-4637-9F83-BE632E87625D}" presName="parentText" presStyleLbl="node1" presStyleIdx="1" presStyleCnt="4">
        <dgm:presLayoutVars>
          <dgm:chMax val="0"/>
          <dgm:bulletEnabled val="1"/>
        </dgm:presLayoutVars>
      </dgm:prSet>
      <dgm:spPr/>
    </dgm:pt>
    <dgm:pt modelId="{6854BAA5-E58B-4480-90E1-08C0B0C717EE}" type="pres">
      <dgm:prSet presAssocID="{2580BDF2-DC90-4322-81FF-D99312496BBD}" presName="spacer" presStyleCnt="0"/>
      <dgm:spPr/>
    </dgm:pt>
    <dgm:pt modelId="{BE7E8250-ECC0-4BB6-8F60-DAC1DFA0CED3}" type="pres">
      <dgm:prSet presAssocID="{95DFED9D-70E2-4775-A659-73CDBAB1DE99}" presName="parentText" presStyleLbl="node1" presStyleIdx="2" presStyleCnt="4">
        <dgm:presLayoutVars>
          <dgm:chMax val="0"/>
          <dgm:bulletEnabled val="1"/>
        </dgm:presLayoutVars>
      </dgm:prSet>
      <dgm:spPr/>
    </dgm:pt>
    <dgm:pt modelId="{D5354086-BC37-410B-8CA5-8A06E7A4679B}" type="pres">
      <dgm:prSet presAssocID="{54A42165-9FDD-4C0F-BE20-516ECC8A7324}" presName="spacer" presStyleCnt="0"/>
      <dgm:spPr/>
    </dgm:pt>
    <dgm:pt modelId="{F2B4B620-D9A8-4641-AF0D-545B37E6D91D}" type="pres">
      <dgm:prSet presAssocID="{96005CF5-5E6F-4DCD-8AA6-B384C97C2800}" presName="parentText" presStyleLbl="node1" presStyleIdx="3" presStyleCnt="4">
        <dgm:presLayoutVars>
          <dgm:chMax val="0"/>
          <dgm:bulletEnabled val="1"/>
        </dgm:presLayoutVars>
      </dgm:prSet>
      <dgm:spPr/>
    </dgm:pt>
  </dgm:ptLst>
  <dgm:cxnLst>
    <dgm:cxn modelId="{DE7F940A-737C-4ED2-BF8C-93DB81EB8A86}" type="presOf" srcId="{EE5F1532-0651-4218-84BD-2C903AAE49F4}" destId="{D417521D-928F-48A2-A68A-ABF412423AE0}" srcOrd="0" destOrd="0" presId="urn:microsoft.com/office/officeart/2005/8/layout/vList2"/>
    <dgm:cxn modelId="{2190351F-C839-4206-80FA-A3850DFA20DD}" type="presOf" srcId="{96005CF5-5E6F-4DCD-8AA6-B384C97C2800}" destId="{F2B4B620-D9A8-4641-AF0D-545B37E6D91D}" srcOrd="0" destOrd="0" presId="urn:microsoft.com/office/officeart/2005/8/layout/vList2"/>
    <dgm:cxn modelId="{CDF3B427-1A42-4B9B-89B3-8E3380680C7C}" srcId="{6A621811-24CE-47C1-A092-49E447752C01}" destId="{96005CF5-5E6F-4DCD-8AA6-B384C97C2800}" srcOrd="3" destOrd="0" parTransId="{43CE3FB6-CE4E-4A26-8398-E9D8C1F21DD3}" sibTransId="{19C61A11-E7B9-4BC3-B254-D34EA58FB175}"/>
    <dgm:cxn modelId="{E445AA2C-83B2-4A7B-8B5C-00DA3F0F3AE2}" type="presOf" srcId="{95DFED9D-70E2-4775-A659-73CDBAB1DE99}" destId="{BE7E8250-ECC0-4BB6-8F60-DAC1DFA0CED3}" srcOrd="0" destOrd="0" presId="urn:microsoft.com/office/officeart/2005/8/layout/vList2"/>
    <dgm:cxn modelId="{403E5451-4E19-4877-A554-4690E2508073}" type="presOf" srcId="{F1FDD993-FE18-4637-9F83-BE632E87625D}" destId="{220CA931-AE02-47ED-95E0-3AD69C814824}" srcOrd="0" destOrd="0" presId="urn:microsoft.com/office/officeart/2005/8/layout/vList2"/>
    <dgm:cxn modelId="{4887FA62-D5AB-4D71-901F-6CD59F05BB86}" srcId="{6A621811-24CE-47C1-A092-49E447752C01}" destId="{F1FDD993-FE18-4637-9F83-BE632E87625D}" srcOrd="1" destOrd="0" parTransId="{9CA95639-D5BE-442C-8607-AB09493E4187}" sibTransId="{2580BDF2-DC90-4322-81FF-D99312496BBD}"/>
    <dgm:cxn modelId="{DF0FF77B-613D-42F2-B3A6-0ABE475BB55D}" srcId="{6A621811-24CE-47C1-A092-49E447752C01}" destId="{95DFED9D-70E2-4775-A659-73CDBAB1DE99}" srcOrd="2" destOrd="0" parTransId="{F202C287-E586-4EDC-9480-8E92CEC04671}" sibTransId="{54A42165-9FDD-4C0F-BE20-516ECC8A7324}"/>
    <dgm:cxn modelId="{CED073BA-AF26-462E-B94A-7C24D8FAA1EF}" type="presOf" srcId="{6A621811-24CE-47C1-A092-49E447752C01}" destId="{635AB623-F476-456B-8929-4C67507D7195}" srcOrd="0" destOrd="0" presId="urn:microsoft.com/office/officeart/2005/8/layout/vList2"/>
    <dgm:cxn modelId="{5F99E6FE-15B8-477D-946F-1CED4745D69C}" srcId="{6A621811-24CE-47C1-A092-49E447752C01}" destId="{EE5F1532-0651-4218-84BD-2C903AAE49F4}" srcOrd="0" destOrd="0" parTransId="{9D4CE23D-411A-4E5B-9C99-405C7169441C}" sibTransId="{2BD272F7-6442-45CF-A837-009EBE397845}"/>
    <dgm:cxn modelId="{B822B027-55E6-43BB-B837-2EE25FE62B8F}" type="presParOf" srcId="{635AB623-F476-456B-8929-4C67507D7195}" destId="{D417521D-928F-48A2-A68A-ABF412423AE0}" srcOrd="0" destOrd="0" presId="urn:microsoft.com/office/officeart/2005/8/layout/vList2"/>
    <dgm:cxn modelId="{25FE5AD7-27BC-4D4E-B879-BBA023CA969F}" type="presParOf" srcId="{635AB623-F476-456B-8929-4C67507D7195}" destId="{906C2C35-1DB0-43A5-9EE6-6E51BB4B3B1B}" srcOrd="1" destOrd="0" presId="urn:microsoft.com/office/officeart/2005/8/layout/vList2"/>
    <dgm:cxn modelId="{91FB46DA-F449-4EB7-A7AA-DB035EDD3EE7}" type="presParOf" srcId="{635AB623-F476-456B-8929-4C67507D7195}" destId="{220CA931-AE02-47ED-95E0-3AD69C814824}" srcOrd="2" destOrd="0" presId="urn:microsoft.com/office/officeart/2005/8/layout/vList2"/>
    <dgm:cxn modelId="{A3991719-A1B4-48B9-8753-9B761C614213}" type="presParOf" srcId="{635AB623-F476-456B-8929-4C67507D7195}" destId="{6854BAA5-E58B-4480-90E1-08C0B0C717EE}" srcOrd="3" destOrd="0" presId="urn:microsoft.com/office/officeart/2005/8/layout/vList2"/>
    <dgm:cxn modelId="{879CC29F-6D5E-4E3C-B936-490841A79A13}" type="presParOf" srcId="{635AB623-F476-456B-8929-4C67507D7195}" destId="{BE7E8250-ECC0-4BB6-8F60-DAC1DFA0CED3}" srcOrd="4" destOrd="0" presId="urn:microsoft.com/office/officeart/2005/8/layout/vList2"/>
    <dgm:cxn modelId="{1562329D-CCEE-4465-8C35-6F6011E3EBA8}" type="presParOf" srcId="{635AB623-F476-456B-8929-4C67507D7195}" destId="{D5354086-BC37-410B-8CA5-8A06E7A4679B}" srcOrd="5" destOrd="0" presId="urn:microsoft.com/office/officeart/2005/8/layout/vList2"/>
    <dgm:cxn modelId="{CF458426-53FF-4895-A77A-A985BDA99930}" type="presParOf" srcId="{635AB623-F476-456B-8929-4C67507D7195}" destId="{F2B4B620-D9A8-4641-AF0D-545B37E6D91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7C328-05E1-44D6-B838-E59E7989528B}"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6940AC6-7692-454C-B8DA-2255D5F905EE}">
      <dgm:prSet/>
      <dgm:spPr/>
      <dgm:t>
        <a:bodyPr/>
        <a:lstStyle/>
        <a:p>
          <a:r>
            <a:rPr lang="it-IT" b="1"/>
            <a:t>Il NIE non abilita ad essere residenti, neppure se si è cittadini UE. I Cittadini UE hanno diritto a permanere in altro stato dell’Unione, senza doversi identificare quali residenti, per un massimo di 6 mesi.</a:t>
          </a:r>
          <a:r>
            <a:rPr lang="es-ES"/>
            <a:t> </a:t>
          </a:r>
          <a:r>
            <a:rPr lang="it-IT" b="1"/>
            <a:t>Si è soliti distinguere:</a:t>
          </a:r>
          <a:endParaRPr lang="en-US"/>
        </a:p>
      </dgm:t>
    </dgm:pt>
    <dgm:pt modelId="{B9789D07-7824-4185-BFE6-56681A932C78}" type="parTrans" cxnId="{DF3164E9-986B-43C3-8A6E-38008AA23C33}">
      <dgm:prSet/>
      <dgm:spPr/>
      <dgm:t>
        <a:bodyPr/>
        <a:lstStyle/>
        <a:p>
          <a:endParaRPr lang="en-US"/>
        </a:p>
      </dgm:t>
    </dgm:pt>
    <dgm:pt modelId="{7B3A7A72-FC97-4CBF-AE37-18552EB155F4}" type="sibTrans" cxnId="{DF3164E9-986B-43C3-8A6E-38008AA23C33}">
      <dgm:prSet/>
      <dgm:spPr/>
      <dgm:t>
        <a:bodyPr/>
        <a:lstStyle/>
        <a:p>
          <a:endParaRPr lang="en-US"/>
        </a:p>
      </dgm:t>
    </dgm:pt>
    <dgm:pt modelId="{29003227-CEB7-41B8-BD2E-1EB326297B99}">
      <dgm:prSet/>
      <dgm:spPr/>
      <dgm:t>
        <a:bodyPr/>
        <a:lstStyle/>
        <a:p>
          <a:r>
            <a:rPr lang="it-IT" b="1"/>
            <a:t>1. NIE bianco: </a:t>
          </a:r>
          <a:r>
            <a:rPr lang="it-IT"/>
            <a:t>è l’assegnazione –anche automatica attraverso un professionista- del numero di identificazione che permette di essere parte in un qualche atto.</a:t>
          </a:r>
          <a:endParaRPr lang="en-US"/>
        </a:p>
      </dgm:t>
    </dgm:pt>
    <dgm:pt modelId="{EE0C056F-C09C-43A1-A679-590EC2874E6C}" type="parTrans" cxnId="{1F291C2C-86FF-46C8-AA0A-3F735F901B78}">
      <dgm:prSet/>
      <dgm:spPr/>
      <dgm:t>
        <a:bodyPr/>
        <a:lstStyle/>
        <a:p>
          <a:endParaRPr lang="en-US"/>
        </a:p>
      </dgm:t>
    </dgm:pt>
    <dgm:pt modelId="{842A95A9-4F12-49E5-9330-B178246A0A91}" type="sibTrans" cxnId="{1F291C2C-86FF-46C8-AA0A-3F735F901B78}">
      <dgm:prSet/>
      <dgm:spPr/>
      <dgm:t>
        <a:bodyPr/>
        <a:lstStyle/>
        <a:p>
          <a:endParaRPr lang="en-US"/>
        </a:p>
      </dgm:t>
    </dgm:pt>
    <dgm:pt modelId="{DDA642F2-D616-4825-AD62-3ABB2B384A58}">
      <dgm:prSet/>
      <dgm:spPr/>
      <dgm:t>
        <a:bodyPr/>
        <a:lstStyle/>
        <a:p>
          <a:r>
            <a:rPr lang="it-IT" b="1"/>
            <a:t>2. NIE verde: </a:t>
          </a:r>
          <a:r>
            <a:rPr lang="it-IT"/>
            <a:t>invece, è un documento che è rilasciato, dopo una apposita richiesta di residenza permanente con una pratica che richiede la dimostrazione basica di possedere/avere a disposizione un luogo ove vivere, un reddito e quindi un’assicurazione sanitaria, dalla Polizia Nazionale del Regno di Spagna.</a:t>
          </a:r>
          <a:endParaRPr lang="en-US"/>
        </a:p>
      </dgm:t>
    </dgm:pt>
    <dgm:pt modelId="{C95B91FE-8AF4-4400-AF42-FC2DF3037308}" type="parTrans" cxnId="{2EB7943C-7567-434A-8C58-1F094FD79D6A}">
      <dgm:prSet/>
      <dgm:spPr/>
      <dgm:t>
        <a:bodyPr/>
        <a:lstStyle/>
        <a:p>
          <a:endParaRPr lang="en-US"/>
        </a:p>
      </dgm:t>
    </dgm:pt>
    <dgm:pt modelId="{8E2FC5ED-CE02-4D08-9B27-80D59E250348}" type="sibTrans" cxnId="{2EB7943C-7567-434A-8C58-1F094FD79D6A}">
      <dgm:prSet/>
      <dgm:spPr/>
      <dgm:t>
        <a:bodyPr/>
        <a:lstStyle/>
        <a:p>
          <a:endParaRPr lang="en-US"/>
        </a:p>
      </dgm:t>
    </dgm:pt>
    <dgm:pt modelId="{C2DCF6A1-EBDD-4595-B645-EC8873A7B374}">
      <dgm:prSet/>
      <dgm:spPr/>
      <dgm:t>
        <a:bodyPr/>
        <a:lstStyle/>
        <a:p>
          <a:r>
            <a:rPr lang="it-IT" b="1" dirty="0"/>
            <a:t>Avuta la residenza – NIE verde quindi- non è però detto che si sia “residenti fiscali” in Spagna. </a:t>
          </a:r>
          <a:endParaRPr lang="en-US" dirty="0"/>
        </a:p>
      </dgm:t>
    </dgm:pt>
    <dgm:pt modelId="{FE1474A5-FA9A-4FE2-BE65-3B0FF3ED9ABC}" type="parTrans" cxnId="{2C547944-E701-4022-A037-1E945801A703}">
      <dgm:prSet/>
      <dgm:spPr/>
      <dgm:t>
        <a:bodyPr/>
        <a:lstStyle/>
        <a:p>
          <a:endParaRPr lang="en-US"/>
        </a:p>
      </dgm:t>
    </dgm:pt>
    <dgm:pt modelId="{382B2210-F481-4C1A-89C4-94F9DE107762}" type="sibTrans" cxnId="{2C547944-E701-4022-A037-1E945801A703}">
      <dgm:prSet/>
      <dgm:spPr/>
      <dgm:t>
        <a:bodyPr/>
        <a:lstStyle/>
        <a:p>
          <a:endParaRPr lang="en-US"/>
        </a:p>
      </dgm:t>
    </dgm:pt>
    <dgm:pt modelId="{9F8C23D2-7A93-4696-A59D-F82762E43A5C}">
      <dgm:prSet/>
      <dgm:spPr/>
      <dgm:t>
        <a:bodyPr/>
        <a:lstStyle/>
        <a:p>
          <a:r>
            <a:rPr lang="it-IT" b="1"/>
            <a:t>Si è residenti se si permane in Spagna per più di 183 giorni all’anno e per evitare problemi, anche seri, iscriversi all’AIRE.</a:t>
          </a:r>
          <a:endParaRPr lang="en-US"/>
        </a:p>
      </dgm:t>
    </dgm:pt>
    <dgm:pt modelId="{D05460B2-76CC-4E8E-B376-E3109CE4CDFD}" type="parTrans" cxnId="{714EDB91-68C1-45CD-853E-C3E8D9691BAC}">
      <dgm:prSet/>
      <dgm:spPr/>
      <dgm:t>
        <a:bodyPr/>
        <a:lstStyle/>
        <a:p>
          <a:endParaRPr lang="en-US"/>
        </a:p>
      </dgm:t>
    </dgm:pt>
    <dgm:pt modelId="{4FD39FEB-D987-48F1-BFFC-8A821D0CD36C}" type="sibTrans" cxnId="{714EDB91-68C1-45CD-853E-C3E8D9691BAC}">
      <dgm:prSet/>
      <dgm:spPr/>
      <dgm:t>
        <a:bodyPr/>
        <a:lstStyle/>
        <a:p>
          <a:endParaRPr lang="en-US"/>
        </a:p>
      </dgm:t>
    </dgm:pt>
    <dgm:pt modelId="{2BEDD09B-D90D-4A6E-A13D-8F09A0BEF235}" type="pres">
      <dgm:prSet presAssocID="{7FB7C328-05E1-44D6-B838-E59E7989528B}" presName="outerComposite" presStyleCnt="0">
        <dgm:presLayoutVars>
          <dgm:chMax val="5"/>
          <dgm:dir/>
          <dgm:resizeHandles val="exact"/>
        </dgm:presLayoutVars>
      </dgm:prSet>
      <dgm:spPr/>
    </dgm:pt>
    <dgm:pt modelId="{291CD4B5-0B14-4B6C-BE30-4BC2DEC8A84E}" type="pres">
      <dgm:prSet presAssocID="{7FB7C328-05E1-44D6-B838-E59E7989528B}" presName="dummyMaxCanvas" presStyleCnt="0">
        <dgm:presLayoutVars/>
      </dgm:prSet>
      <dgm:spPr/>
    </dgm:pt>
    <dgm:pt modelId="{21870D4D-968F-40E2-AFD1-51AA151AAA63}" type="pres">
      <dgm:prSet presAssocID="{7FB7C328-05E1-44D6-B838-E59E7989528B}" presName="FourNodes_1" presStyleLbl="node1" presStyleIdx="0" presStyleCnt="4">
        <dgm:presLayoutVars>
          <dgm:bulletEnabled val="1"/>
        </dgm:presLayoutVars>
      </dgm:prSet>
      <dgm:spPr/>
    </dgm:pt>
    <dgm:pt modelId="{8E021A87-71F9-4767-A411-4A965F0BF9E5}" type="pres">
      <dgm:prSet presAssocID="{7FB7C328-05E1-44D6-B838-E59E7989528B}" presName="FourNodes_2" presStyleLbl="node1" presStyleIdx="1" presStyleCnt="4">
        <dgm:presLayoutVars>
          <dgm:bulletEnabled val="1"/>
        </dgm:presLayoutVars>
      </dgm:prSet>
      <dgm:spPr/>
    </dgm:pt>
    <dgm:pt modelId="{83614158-04A0-4DEC-A62A-9E6ADDC56604}" type="pres">
      <dgm:prSet presAssocID="{7FB7C328-05E1-44D6-B838-E59E7989528B}" presName="FourNodes_3" presStyleLbl="node1" presStyleIdx="2" presStyleCnt="4">
        <dgm:presLayoutVars>
          <dgm:bulletEnabled val="1"/>
        </dgm:presLayoutVars>
      </dgm:prSet>
      <dgm:spPr/>
    </dgm:pt>
    <dgm:pt modelId="{BC71A5D0-F2B6-4C88-BF5A-673A5554F7EE}" type="pres">
      <dgm:prSet presAssocID="{7FB7C328-05E1-44D6-B838-E59E7989528B}" presName="FourNodes_4" presStyleLbl="node1" presStyleIdx="3" presStyleCnt="4">
        <dgm:presLayoutVars>
          <dgm:bulletEnabled val="1"/>
        </dgm:presLayoutVars>
      </dgm:prSet>
      <dgm:spPr/>
    </dgm:pt>
    <dgm:pt modelId="{25DBBC7D-61CD-4F78-B0CA-D097815AE6BA}" type="pres">
      <dgm:prSet presAssocID="{7FB7C328-05E1-44D6-B838-E59E7989528B}" presName="FourConn_1-2" presStyleLbl="fgAccFollowNode1" presStyleIdx="0" presStyleCnt="3">
        <dgm:presLayoutVars>
          <dgm:bulletEnabled val="1"/>
        </dgm:presLayoutVars>
      </dgm:prSet>
      <dgm:spPr/>
    </dgm:pt>
    <dgm:pt modelId="{D59B96B9-4380-4CB3-92B3-F461C201F718}" type="pres">
      <dgm:prSet presAssocID="{7FB7C328-05E1-44D6-B838-E59E7989528B}" presName="FourConn_2-3" presStyleLbl="fgAccFollowNode1" presStyleIdx="1" presStyleCnt="3">
        <dgm:presLayoutVars>
          <dgm:bulletEnabled val="1"/>
        </dgm:presLayoutVars>
      </dgm:prSet>
      <dgm:spPr/>
    </dgm:pt>
    <dgm:pt modelId="{9E6914C6-3CCE-4681-8408-D9ACAF75A426}" type="pres">
      <dgm:prSet presAssocID="{7FB7C328-05E1-44D6-B838-E59E7989528B}" presName="FourConn_3-4" presStyleLbl="fgAccFollowNode1" presStyleIdx="2" presStyleCnt="3">
        <dgm:presLayoutVars>
          <dgm:bulletEnabled val="1"/>
        </dgm:presLayoutVars>
      </dgm:prSet>
      <dgm:spPr/>
    </dgm:pt>
    <dgm:pt modelId="{839CFC4A-878C-4B87-9C55-438A15C4AF63}" type="pres">
      <dgm:prSet presAssocID="{7FB7C328-05E1-44D6-B838-E59E7989528B}" presName="FourNodes_1_text" presStyleLbl="node1" presStyleIdx="3" presStyleCnt="4">
        <dgm:presLayoutVars>
          <dgm:bulletEnabled val="1"/>
        </dgm:presLayoutVars>
      </dgm:prSet>
      <dgm:spPr/>
    </dgm:pt>
    <dgm:pt modelId="{81E6B97C-B2E0-4E66-BB63-8F0319DA90A5}" type="pres">
      <dgm:prSet presAssocID="{7FB7C328-05E1-44D6-B838-E59E7989528B}" presName="FourNodes_2_text" presStyleLbl="node1" presStyleIdx="3" presStyleCnt="4">
        <dgm:presLayoutVars>
          <dgm:bulletEnabled val="1"/>
        </dgm:presLayoutVars>
      </dgm:prSet>
      <dgm:spPr/>
    </dgm:pt>
    <dgm:pt modelId="{B6539CF5-510D-4C0C-B495-56970150BECA}" type="pres">
      <dgm:prSet presAssocID="{7FB7C328-05E1-44D6-B838-E59E7989528B}" presName="FourNodes_3_text" presStyleLbl="node1" presStyleIdx="3" presStyleCnt="4">
        <dgm:presLayoutVars>
          <dgm:bulletEnabled val="1"/>
        </dgm:presLayoutVars>
      </dgm:prSet>
      <dgm:spPr/>
    </dgm:pt>
    <dgm:pt modelId="{F8D83805-CA80-4FEF-BC25-4F618DB6EEF2}" type="pres">
      <dgm:prSet presAssocID="{7FB7C328-05E1-44D6-B838-E59E7989528B}" presName="FourNodes_4_text" presStyleLbl="node1" presStyleIdx="3" presStyleCnt="4">
        <dgm:presLayoutVars>
          <dgm:bulletEnabled val="1"/>
        </dgm:presLayoutVars>
      </dgm:prSet>
      <dgm:spPr/>
    </dgm:pt>
  </dgm:ptLst>
  <dgm:cxnLst>
    <dgm:cxn modelId="{2445AD24-A5F9-44FE-8425-9987BCD1C0FD}" type="presOf" srcId="{DDA642F2-D616-4825-AD62-3ABB2B384A58}" destId="{83614158-04A0-4DEC-A62A-9E6ADDC56604}" srcOrd="0" destOrd="0" presId="urn:microsoft.com/office/officeart/2005/8/layout/vProcess5"/>
    <dgm:cxn modelId="{1F291C2C-86FF-46C8-AA0A-3F735F901B78}" srcId="{7FB7C328-05E1-44D6-B838-E59E7989528B}" destId="{29003227-CEB7-41B8-BD2E-1EB326297B99}" srcOrd="1" destOrd="0" parTransId="{EE0C056F-C09C-43A1-A679-590EC2874E6C}" sibTransId="{842A95A9-4F12-49E5-9330-B178246A0A91}"/>
    <dgm:cxn modelId="{EF9F1A3C-9FB2-4F90-8DD9-1DA9169C11A3}" type="presOf" srcId="{842A95A9-4F12-49E5-9330-B178246A0A91}" destId="{D59B96B9-4380-4CB3-92B3-F461C201F718}" srcOrd="0" destOrd="0" presId="urn:microsoft.com/office/officeart/2005/8/layout/vProcess5"/>
    <dgm:cxn modelId="{2EB7943C-7567-434A-8C58-1F094FD79D6A}" srcId="{7FB7C328-05E1-44D6-B838-E59E7989528B}" destId="{DDA642F2-D616-4825-AD62-3ABB2B384A58}" srcOrd="2" destOrd="0" parTransId="{C95B91FE-8AF4-4400-AF42-FC2DF3037308}" sibTransId="{8E2FC5ED-CE02-4D08-9B27-80D59E250348}"/>
    <dgm:cxn modelId="{8BCA3D3E-1762-4C5E-BB0B-3CEB1582D045}" type="presOf" srcId="{7FB7C328-05E1-44D6-B838-E59E7989528B}" destId="{2BEDD09B-D90D-4A6E-A13D-8F09A0BEF235}" srcOrd="0" destOrd="0" presId="urn:microsoft.com/office/officeart/2005/8/layout/vProcess5"/>
    <dgm:cxn modelId="{2C547944-E701-4022-A037-1E945801A703}" srcId="{7FB7C328-05E1-44D6-B838-E59E7989528B}" destId="{C2DCF6A1-EBDD-4595-B645-EC8873A7B374}" srcOrd="3" destOrd="0" parTransId="{FE1474A5-FA9A-4FE2-BE65-3B0FF3ED9ABC}" sibTransId="{382B2210-F481-4C1A-89C4-94F9DE107762}"/>
    <dgm:cxn modelId="{0B595545-5EC5-439C-9143-6EA1788FEC2C}" type="presOf" srcId="{29003227-CEB7-41B8-BD2E-1EB326297B99}" destId="{81E6B97C-B2E0-4E66-BB63-8F0319DA90A5}" srcOrd="1" destOrd="0" presId="urn:microsoft.com/office/officeart/2005/8/layout/vProcess5"/>
    <dgm:cxn modelId="{CB3F5347-B4EC-4A14-8A94-310010CEE458}" type="presOf" srcId="{29003227-CEB7-41B8-BD2E-1EB326297B99}" destId="{8E021A87-71F9-4767-A411-4A965F0BF9E5}" srcOrd="0" destOrd="0" presId="urn:microsoft.com/office/officeart/2005/8/layout/vProcess5"/>
    <dgm:cxn modelId="{5EE5FC50-6F4A-4A51-9424-998F1F438E70}" type="presOf" srcId="{26940AC6-7692-454C-B8DA-2255D5F905EE}" destId="{21870D4D-968F-40E2-AFD1-51AA151AAA63}" srcOrd="0" destOrd="0" presId="urn:microsoft.com/office/officeart/2005/8/layout/vProcess5"/>
    <dgm:cxn modelId="{F8F68164-A602-4BB0-B073-6503CB14CA79}" type="presOf" srcId="{9F8C23D2-7A93-4696-A59D-F82762E43A5C}" destId="{BC71A5D0-F2B6-4C88-BF5A-673A5554F7EE}" srcOrd="0" destOrd="1" presId="urn:microsoft.com/office/officeart/2005/8/layout/vProcess5"/>
    <dgm:cxn modelId="{8F46638C-1D21-4461-8979-736D705CDDFE}" type="presOf" srcId="{9F8C23D2-7A93-4696-A59D-F82762E43A5C}" destId="{F8D83805-CA80-4FEF-BC25-4F618DB6EEF2}" srcOrd="1" destOrd="1" presId="urn:microsoft.com/office/officeart/2005/8/layout/vProcess5"/>
    <dgm:cxn modelId="{0B4ACF90-BCA7-48F8-8E6F-F243B815E7A1}" type="presOf" srcId="{7B3A7A72-FC97-4CBF-AE37-18552EB155F4}" destId="{25DBBC7D-61CD-4F78-B0CA-D097815AE6BA}" srcOrd="0" destOrd="0" presId="urn:microsoft.com/office/officeart/2005/8/layout/vProcess5"/>
    <dgm:cxn modelId="{714EDB91-68C1-45CD-853E-C3E8D9691BAC}" srcId="{C2DCF6A1-EBDD-4595-B645-EC8873A7B374}" destId="{9F8C23D2-7A93-4696-A59D-F82762E43A5C}" srcOrd="0" destOrd="0" parTransId="{D05460B2-76CC-4E8E-B376-E3109CE4CDFD}" sibTransId="{4FD39FEB-D987-48F1-BFFC-8A821D0CD36C}"/>
    <dgm:cxn modelId="{5636A497-DF55-4E67-ABCC-1C64BCCDC92E}" type="presOf" srcId="{DDA642F2-D616-4825-AD62-3ABB2B384A58}" destId="{B6539CF5-510D-4C0C-B495-56970150BECA}" srcOrd="1" destOrd="0" presId="urn:microsoft.com/office/officeart/2005/8/layout/vProcess5"/>
    <dgm:cxn modelId="{34CF05A4-F929-446B-BE79-F3D987C8BE23}" type="presOf" srcId="{C2DCF6A1-EBDD-4595-B645-EC8873A7B374}" destId="{BC71A5D0-F2B6-4C88-BF5A-673A5554F7EE}" srcOrd="0" destOrd="0" presId="urn:microsoft.com/office/officeart/2005/8/layout/vProcess5"/>
    <dgm:cxn modelId="{169084A6-ACA7-45D6-9DAF-144EA14631C5}" type="presOf" srcId="{26940AC6-7692-454C-B8DA-2255D5F905EE}" destId="{839CFC4A-878C-4B87-9C55-438A15C4AF63}" srcOrd="1" destOrd="0" presId="urn:microsoft.com/office/officeart/2005/8/layout/vProcess5"/>
    <dgm:cxn modelId="{6EDD81C1-6C09-4856-A234-B369A74AFAFE}" type="presOf" srcId="{8E2FC5ED-CE02-4D08-9B27-80D59E250348}" destId="{9E6914C6-3CCE-4681-8408-D9ACAF75A426}" srcOrd="0" destOrd="0" presId="urn:microsoft.com/office/officeart/2005/8/layout/vProcess5"/>
    <dgm:cxn modelId="{4760FACB-CFCD-4EE6-8B2E-5A864AF46D70}" type="presOf" srcId="{C2DCF6A1-EBDD-4595-B645-EC8873A7B374}" destId="{F8D83805-CA80-4FEF-BC25-4F618DB6EEF2}" srcOrd="1" destOrd="0" presId="urn:microsoft.com/office/officeart/2005/8/layout/vProcess5"/>
    <dgm:cxn modelId="{DF3164E9-986B-43C3-8A6E-38008AA23C33}" srcId="{7FB7C328-05E1-44D6-B838-E59E7989528B}" destId="{26940AC6-7692-454C-B8DA-2255D5F905EE}" srcOrd="0" destOrd="0" parTransId="{B9789D07-7824-4185-BFE6-56681A932C78}" sibTransId="{7B3A7A72-FC97-4CBF-AE37-18552EB155F4}"/>
    <dgm:cxn modelId="{97E6D116-89EC-4D03-A462-BC267B5B0940}" type="presParOf" srcId="{2BEDD09B-D90D-4A6E-A13D-8F09A0BEF235}" destId="{291CD4B5-0B14-4B6C-BE30-4BC2DEC8A84E}" srcOrd="0" destOrd="0" presId="urn:microsoft.com/office/officeart/2005/8/layout/vProcess5"/>
    <dgm:cxn modelId="{BA60140E-C9BA-4462-AE1E-E1E3BCED9FD8}" type="presParOf" srcId="{2BEDD09B-D90D-4A6E-A13D-8F09A0BEF235}" destId="{21870D4D-968F-40E2-AFD1-51AA151AAA63}" srcOrd="1" destOrd="0" presId="urn:microsoft.com/office/officeart/2005/8/layout/vProcess5"/>
    <dgm:cxn modelId="{10007D4A-29E1-416F-AAA6-4E3505D5C58D}" type="presParOf" srcId="{2BEDD09B-D90D-4A6E-A13D-8F09A0BEF235}" destId="{8E021A87-71F9-4767-A411-4A965F0BF9E5}" srcOrd="2" destOrd="0" presId="urn:microsoft.com/office/officeart/2005/8/layout/vProcess5"/>
    <dgm:cxn modelId="{670E6E33-9BFC-420F-9064-A0B85C15A11E}" type="presParOf" srcId="{2BEDD09B-D90D-4A6E-A13D-8F09A0BEF235}" destId="{83614158-04A0-4DEC-A62A-9E6ADDC56604}" srcOrd="3" destOrd="0" presId="urn:microsoft.com/office/officeart/2005/8/layout/vProcess5"/>
    <dgm:cxn modelId="{0E531C15-ED80-4738-B886-0AE0B8466979}" type="presParOf" srcId="{2BEDD09B-D90D-4A6E-A13D-8F09A0BEF235}" destId="{BC71A5D0-F2B6-4C88-BF5A-673A5554F7EE}" srcOrd="4" destOrd="0" presId="urn:microsoft.com/office/officeart/2005/8/layout/vProcess5"/>
    <dgm:cxn modelId="{84F0C6CC-2A8D-49AA-BC2B-334787F8D0BC}" type="presParOf" srcId="{2BEDD09B-D90D-4A6E-A13D-8F09A0BEF235}" destId="{25DBBC7D-61CD-4F78-B0CA-D097815AE6BA}" srcOrd="5" destOrd="0" presId="urn:microsoft.com/office/officeart/2005/8/layout/vProcess5"/>
    <dgm:cxn modelId="{4BC27D24-DD3F-438F-951A-9FB906CFF4DE}" type="presParOf" srcId="{2BEDD09B-D90D-4A6E-A13D-8F09A0BEF235}" destId="{D59B96B9-4380-4CB3-92B3-F461C201F718}" srcOrd="6" destOrd="0" presId="urn:microsoft.com/office/officeart/2005/8/layout/vProcess5"/>
    <dgm:cxn modelId="{0818B01A-016B-4B7E-8E27-617DDA623AB2}" type="presParOf" srcId="{2BEDD09B-D90D-4A6E-A13D-8F09A0BEF235}" destId="{9E6914C6-3CCE-4681-8408-D9ACAF75A426}" srcOrd="7" destOrd="0" presId="urn:microsoft.com/office/officeart/2005/8/layout/vProcess5"/>
    <dgm:cxn modelId="{BFAFDAFC-FF3D-49D0-9721-717200A0866E}" type="presParOf" srcId="{2BEDD09B-D90D-4A6E-A13D-8F09A0BEF235}" destId="{839CFC4A-878C-4B87-9C55-438A15C4AF63}" srcOrd="8" destOrd="0" presId="urn:microsoft.com/office/officeart/2005/8/layout/vProcess5"/>
    <dgm:cxn modelId="{3DA4132B-1240-4412-96F4-0CFF98CA9209}" type="presParOf" srcId="{2BEDD09B-D90D-4A6E-A13D-8F09A0BEF235}" destId="{81E6B97C-B2E0-4E66-BB63-8F0319DA90A5}" srcOrd="9" destOrd="0" presId="urn:microsoft.com/office/officeart/2005/8/layout/vProcess5"/>
    <dgm:cxn modelId="{06B4EF77-4A96-4877-9804-8E09806E6268}" type="presParOf" srcId="{2BEDD09B-D90D-4A6E-A13D-8F09A0BEF235}" destId="{B6539CF5-510D-4C0C-B495-56970150BECA}" srcOrd="10" destOrd="0" presId="urn:microsoft.com/office/officeart/2005/8/layout/vProcess5"/>
    <dgm:cxn modelId="{A45744B0-3F28-4EC3-A7F0-B29E04A8B3DC}" type="presParOf" srcId="{2BEDD09B-D90D-4A6E-A13D-8F09A0BEF235}" destId="{F8D83805-CA80-4FEF-BC25-4F618DB6EEF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3C632-AD2C-40E4-A980-A5DE3F9711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A0B06B-1A4C-46D4-B331-CD67A0584678}">
      <dgm:prSet custT="1"/>
      <dgm:spPr/>
      <dgm:t>
        <a:bodyPr/>
        <a:lstStyle/>
        <a:p>
          <a:r>
            <a:rPr lang="it-IT" sz="1800" b="0" i="0" dirty="0"/>
            <a:t>Quando si parla di “stabile organizzazione”  sicuramente il pensiero vola a Società, magari Holding Internazionali. Ma non è così. Il concetto si applica anche alle persone fisiche.</a:t>
          </a:r>
          <a:endParaRPr lang="en-US" sz="1800" dirty="0"/>
        </a:p>
      </dgm:t>
    </dgm:pt>
    <dgm:pt modelId="{9662BE3A-5F69-4CA7-93EB-5289F3140D0E}" type="parTrans" cxnId="{0C6F57C5-8383-4EA1-9250-8E89673382A3}">
      <dgm:prSet/>
      <dgm:spPr/>
      <dgm:t>
        <a:bodyPr/>
        <a:lstStyle/>
        <a:p>
          <a:endParaRPr lang="en-US"/>
        </a:p>
      </dgm:t>
    </dgm:pt>
    <dgm:pt modelId="{129D35D9-BF83-4F36-AD02-EF3610BEFEA7}" type="sibTrans" cxnId="{0C6F57C5-8383-4EA1-9250-8E89673382A3}">
      <dgm:prSet/>
      <dgm:spPr/>
      <dgm:t>
        <a:bodyPr/>
        <a:lstStyle/>
        <a:p>
          <a:endParaRPr lang="en-US"/>
        </a:p>
      </dgm:t>
    </dgm:pt>
    <dgm:pt modelId="{9B65DC8E-BCE2-4E6C-8377-8DC41D48B5EB}">
      <dgm:prSet custT="1"/>
      <dgm:spPr/>
      <dgm:t>
        <a:bodyPr/>
        <a:lstStyle/>
        <a:p>
          <a:r>
            <a:rPr lang="it-IT" sz="2400" b="0" dirty="0">
              <a:latin typeface="Lato" panose="020F0502020204030203" pitchFamily="34" charset="0"/>
            </a:rPr>
            <a:t>La stabile organizzazione nei trattati internazionali contro le doppie imposizioni e nelle norme di Legge è di fondamentale importanza, in quanto identifica un concetto di appartenenza ad uno stato che apre all’applicazione di norme di imposizione, che sia essa Diretta (Redditi) o Indiretta (Iva per esempio).</a:t>
          </a:r>
          <a:endParaRPr lang="en-US" sz="2400" b="0" dirty="0">
            <a:latin typeface="Lato" panose="020F0502020204030203" pitchFamily="34" charset="0"/>
          </a:endParaRPr>
        </a:p>
      </dgm:t>
    </dgm:pt>
    <dgm:pt modelId="{A1573A3C-8E51-44CC-8611-C777DCDCA2B0}" type="parTrans" cxnId="{1015E64C-DA10-40AA-A289-2896B5929C2C}">
      <dgm:prSet/>
      <dgm:spPr/>
      <dgm:t>
        <a:bodyPr/>
        <a:lstStyle/>
        <a:p>
          <a:endParaRPr lang="en-US"/>
        </a:p>
      </dgm:t>
    </dgm:pt>
    <dgm:pt modelId="{5DA65245-3E21-43E4-867D-B0E7DBB59E19}" type="sibTrans" cxnId="{1015E64C-DA10-40AA-A289-2896B5929C2C}">
      <dgm:prSet/>
      <dgm:spPr/>
      <dgm:t>
        <a:bodyPr/>
        <a:lstStyle/>
        <a:p>
          <a:endParaRPr lang="en-US"/>
        </a:p>
      </dgm:t>
    </dgm:pt>
    <dgm:pt modelId="{D6C7AE29-6050-4F1B-96D3-8E2F1C34E4D9}" type="pres">
      <dgm:prSet presAssocID="{5583C632-AD2C-40E4-A980-A5DE3F971177}" presName="linear" presStyleCnt="0">
        <dgm:presLayoutVars>
          <dgm:animLvl val="lvl"/>
          <dgm:resizeHandles val="exact"/>
        </dgm:presLayoutVars>
      </dgm:prSet>
      <dgm:spPr/>
    </dgm:pt>
    <dgm:pt modelId="{9451934C-5DBB-45EA-AD57-BA8EE927A272}" type="pres">
      <dgm:prSet presAssocID="{0DA0B06B-1A4C-46D4-B331-CD67A0584678}" presName="parentText" presStyleLbl="node1" presStyleIdx="0" presStyleCnt="1">
        <dgm:presLayoutVars>
          <dgm:chMax val="0"/>
          <dgm:bulletEnabled val="1"/>
        </dgm:presLayoutVars>
      </dgm:prSet>
      <dgm:spPr/>
    </dgm:pt>
    <dgm:pt modelId="{A05439C3-AD1C-42D6-BB2C-BA51CD636927}" type="pres">
      <dgm:prSet presAssocID="{0DA0B06B-1A4C-46D4-B331-CD67A0584678}" presName="childText" presStyleLbl="revTx" presStyleIdx="0" presStyleCnt="1">
        <dgm:presLayoutVars>
          <dgm:bulletEnabled val="1"/>
        </dgm:presLayoutVars>
      </dgm:prSet>
      <dgm:spPr/>
    </dgm:pt>
  </dgm:ptLst>
  <dgm:cxnLst>
    <dgm:cxn modelId="{1015E64C-DA10-40AA-A289-2896B5929C2C}" srcId="{0DA0B06B-1A4C-46D4-B331-CD67A0584678}" destId="{9B65DC8E-BCE2-4E6C-8377-8DC41D48B5EB}" srcOrd="0" destOrd="0" parTransId="{A1573A3C-8E51-44CC-8611-C777DCDCA2B0}" sibTransId="{5DA65245-3E21-43E4-867D-B0E7DBB59E19}"/>
    <dgm:cxn modelId="{089EFA6D-0F5C-4CDC-890C-0647654E6B34}" type="presOf" srcId="{0DA0B06B-1A4C-46D4-B331-CD67A0584678}" destId="{9451934C-5DBB-45EA-AD57-BA8EE927A272}" srcOrd="0" destOrd="0" presId="urn:microsoft.com/office/officeart/2005/8/layout/vList2"/>
    <dgm:cxn modelId="{3681EC9E-9430-470A-B35D-ACA7D8AB9642}" type="presOf" srcId="{5583C632-AD2C-40E4-A980-A5DE3F971177}" destId="{D6C7AE29-6050-4F1B-96D3-8E2F1C34E4D9}" srcOrd="0" destOrd="0" presId="urn:microsoft.com/office/officeart/2005/8/layout/vList2"/>
    <dgm:cxn modelId="{0C6F57C5-8383-4EA1-9250-8E89673382A3}" srcId="{5583C632-AD2C-40E4-A980-A5DE3F971177}" destId="{0DA0B06B-1A4C-46D4-B331-CD67A0584678}" srcOrd="0" destOrd="0" parTransId="{9662BE3A-5F69-4CA7-93EB-5289F3140D0E}" sibTransId="{129D35D9-BF83-4F36-AD02-EF3610BEFEA7}"/>
    <dgm:cxn modelId="{B53D85F6-FC2F-4550-B649-338B96291717}" type="presOf" srcId="{9B65DC8E-BCE2-4E6C-8377-8DC41D48B5EB}" destId="{A05439C3-AD1C-42D6-BB2C-BA51CD636927}" srcOrd="0" destOrd="0" presId="urn:microsoft.com/office/officeart/2005/8/layout/vList2"/>
    <dgm:cxn modelId="{C5D81948-3D13-49A8-B919-2A266AD7E428}" type="presParOf" srcId="{D6C7AE29-6050-4F1B-96D3-8E2F1C34E4D9}" destId="{9451934C-5DBB-45EA-AD57-BA8EE927A272}" srcOrd="0" destOrd="0" presId="urn:microsoft.com/office/officeart/2005/8/layout/vList2"/>
    <dgm:cxn modelId="{E5D773DD-F408-4E32-98AE-D0037DAD525D}" type="presParOf" srcId="{D6C7AE29-6050-4F1B-96D3-8E2F1C34E4D9}" destId="{A05439C3-AD1C-42D6-BB2C-BA51CD63692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0473D5-545C-459E-A256-14E92877D1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08892F8-CA43-42E0-831F-CFDE6865B39E}">
      <dgm:prSet custT="1"/>
      <dgm:spPr/>
      <dgm:t>
        <a:bodyPr/>
        <a:lstStyle/>
        <a:p>
          <a:r>
            <a:rPr lang="it-IT" sz="1400" dirty="0">
              <a:latin typeface="Lato" panose="020F0502020204030203" pitchFamily="34" charset="0"/>
            </a:rPr>
            <a:t>2- Se ha in Italia uno studio o comunque un luogo dove, anche per temi contrattuali relativi all’attività che svolge in Italia, svolgere in maniera permanente l’attività allora ha una stabile organizzazione.</a:t>
          </a:r>
          <a:endParaRPr lang="en-US" sz="1400" dirty="0">
            <a:latin typeface="Lato" panose="020F0502020204030203" pitchFamily="34" charset="0"/>
          </a:endParaRPr>
        </a:p>
      </dgm:t>
    </dgm:pt>
    <dgm:pt modelId="{352C0E66-3D54-4D3F-9C20-578FA67AFFF1}" type="parTrans" cxnId="{DC24361A-1CB3-4D08-86B2-B098A6FED360}">
      <dgm:prSet/>
      <dgm:spPr/>
      <dgm:t>
        <a:bodyPr/>
        <a:lstStyle/>
        <a:p>
          <a:endParaRPr lang="en-US"/>
        </a:p>
      </dgm:t>
    </dgm:pt>
    <dgm:pt modelId="{26E9AB0F-7F7C-46B9-BA9F-8CED9A164296}" type="sibTrans" cxnId="{DC24361A-1CB3-4D08-86B2-B098A6FED360}">
      <dgm:prSet/>
      <dgm:spPr/>
      <dgm:t>
        <a:bodyPr/>
        <a:lstStyle/>
        <a:p>
          <a:endParaRPr lang="en-US"/>
        </a:p>
      </dgm:t>
    </dgm:pt>
    <dgm:pt modelId="{CAAA4DD5-1079-40CE-B8BC-D9DA6BB90AE6}">
      <dgm:prSet custT="1"/>
      <dgm:spPr/>
      <dgm:t>
        <a:bodyPr/>
        <a:lstStyle/>
        <a:p>
          <a:r>
            <a:rPr lang="it-IT" sz="1600" dirty="0">
              <a:latin typeface="Lato" panose="020F0502020204030203" pitchFamily="34" charset="0"/>
            </a:rPr>
            <a:t>3- Ebbene tale professionista ai sensi dell’art. 23 comma 1 lett. D del DPR 917/86 produce redditi tassati in Italia e sarebbe soggetto alla ritenuta d’acconto del 20% sui compensi fatturati.</a:t>
          </a:r>
          <a:endParaRPr lang="en-US" sz="1600" dirty="0">
            <a:latin typeface="Lato" panose="020F0502020204030203" pitchFamily="34" charset="0"/>
          </a:endParaRPr>
        </a:p>
      </dgm:t>
    </dgm:pt>
    <dgm:pt modelId="{CC58C9F3-878E-41BB-B81E-1F0FB071F1E7}" type="parTrans" cxnId="{3BA38B87-1F0A-4A50-9121-ABDF2F064246}">
      <dgm:prSet/>
      <dgm:spPr/>
      <dgm:t>
        <a:bodyPr/>
        <a:lstStyle/>
        <a:p>
          <a:endParaRPr lang="en-US"/>
        </a:p>
      </dgm:t>
    </dgm:pt>
    <dgm:pt modelId="{0A95BED5-CE32-42FE-BE91-6588A96861B1}" type="sibTrans" cxnId="{3BA38B87-1F0A-4A50-9121-ABDF2F064246}">
      <dgm:prSet/>
      <dgm:spPr/>
      <dgm:t>
        <a:bodyPr/>
        <a:lstStyle/>
        <a:p>
          <a:endParaRPr lang="en-US"/>
        </a:p>
      </dgm:t>
    </dgm:pt>
    <dgm:pt modelId="{02620615-1B1F-4055-8EBD-A8195944E359}">
      <dgm:prSet custT="1"/>
      <dgm:spPr/>
      <dgm:t>
        <a:bodyPr/>
        <a:lstStyle/>
        <a:p>
          <a:r>
            <a:rPr lang="it-IT" sz="1400" dirty="0">
              <a:latin typeface="Lato" panose="020F0502020204030203" pitchFamily="34" charset="0"/>
            </a:rPr>
            <a:t>4- Ma se tale professionista, non avesse una stabile organizzazione allora ai sensi dell’art. 25 comma 2 del DPR 600/72 allora si applicherebbe una ritenuta del 30% ma a titolo di imposta definitiva.</a:t>
          </a:r>
          <a:endParaRPr lang="en-US" sz="1400" dirty="0">
            <a:latin typeface="Lato" panose="020F0502020204030203" pitchFamily="34" charset="0"/>
          </a:endParaRPr>
        </a:p>
      </dgm:t>
    </dgm:pt>
    <dgm:pt modelId="{4BD94D34-7C12-4BC7-9CE8-0AF856DB0353}" type="parTrans" cxnId="{C30A2DE4-343E-40DC-B156-531005277C3A}">
      <dgm:prSet/>
      <dgm:spPr/>
      <dgm:t>
        <a:bodyPr/>
        <a:lstStyle/>
        <a:p>
          <a:endParaRPr lang="en-US"/>
        </a:p>
      </dgm:t>
    </dgm:pt>
    <dgm:pt modelId="{A69FDE9B-E7D5-4EA5-9AA4-259825FE7CBF}" type="sibTrans" cxnId="{C30A2DE4-343E-40DC-B156-531005277C3A}">
      <dgm:prSet/>
      <dgm:spPr/>
      <dgm:t>
        <a:bodyPr/>
        <a:lstStyle/>
        <a:p>
          <a:endParaRPr lang="en-US"/>
        </a:p>
      </dgm:t>
    </dgm:pt>
    <dgm:pt modelId="{9D0AD21A-0281-4824-9613-8B342E714E82}">
      <dgm:prSet custT="1"/>
      <dgm:spPr/>
      <dgm:t>
        <a:bodyPr/>
        <a:lstStyle/>
        <a:p>
          <a:r>
            <a:rPr lang="it-IT" sz="1400" dirty="0">
              <a:latin typeface="Lato" panose="020F0502020204030203" pitchFamily="34" charset="0"/>
            </a:rPr>
            <a:t>5- Quindi ai sensi dell’art. 22 comma 3 della Convenzione contro le doppie imposizioni Italia-Spagna questo ipotetico professionista se ha una stabile organizzazione scomputa, dalle imposte dovute in Spagna, le imposte pagate in Italia a titolo definitivo dopo aver presentato la dichiarazione dei redditi in Italia</a:t>
          </a:r>
          <a:endParaRPr lang="en-US" sz="1400" dirty="0">
            <a:latin typeface="Lato" panose="020F0502020204030203" pitchFamily="34" charset="0"/>
          </a:endParaRPr>
        </a:p>
      </dgm:t>
    </dgm:pt>
    <dgm:pt modelId="{BD1DE83F-8168-48E7-A082-BF474485D1A7}" type="parTrans" cxnId="{73A39B41-2229-44C8-8EC2-1A5B195E484C}">
      <dgm:prSet/>
      <dgm:spPr/>
      <dgm:t>
        <a:bodyPr/>
        <a:lstStyle/>
        <a:p>
          <a:endParaRPr lang="en-US"/>
        </a:p>
      </dgm:t>
    </dgm:pt>
    <dgm:pt modelId="{AAD51482-6F0B-4498-81AC-EEEFA82C27D0}" type="sibTrans" cxnId="{73A39B41-2229-44C8-8EC2-1A5B195E484C}">
      <dgm:prSet/>
      <dgm:spPr/>
      <dgm:t>
        <a:bodyPr/>
        <a:lstStyle/>
        <a:p>
          <a:endParaRPr lang="en-US"/>
        </a:p>
      </dgm:t>
    </dgm:pt>
    <dgm:pt modelId="{2BF786B8-6B10-4C82-BD2B-12AFCAEDBE26}">
      <dgm:prSet custT="1"/>
      <dgm:spPr/>
      <dgm:t>
        <a:bodyPr/>
        <a:lstStyle/>
        <a:p>
          <a:r>
            <a:rPr lang="it-IT" sz="1400" dirty="0">
              <a:effectLst/>
              <a:latin typeface="Lato" panose="020F0502020204030203" pitchFamily="34" charset="0"/>
              <a:ea typeface="Calibri" panose="020F0502020204030204" pitchFamily="34" charset="0"/>
              <a:cs typeface="Times New Roman" panose="02020603050405020304" pitchFamily="18" charset="0"/>
            </a:rPr>
            <a:t>6 - mentre se non ha una stabile organizzazione scomputa le imposte pagate in Italia, definitivamente assolte all’atto di ciascun pagamento avuto, per la ritenuta definitiva del 30% che ha subito.</a:t>
          </a:r>
          <a:endParaRPr lang="en-US" sz="1400" dirty="0">
            <a:latin typeface="Lato" panose="020F0502020204030203" pitchFamily="34" charset="0"/>
          </a:endParaRPr>
        </a:p>
      </dgm:t>
    </dgm:pt>
    <dgm:pt modelId="{E06968F1-2201-447E-B662-828E53CCDEFF}" type="parTrans" cxnId="{08978CEF-3116-4DEB-801B-FE346AB91196}">
      <dgm:prSet/>
      <dgm:spPr/>
      <dgm:t>
        <a:bodyPr/>
        <a:lstStyle/>
        <a:p>
          <a:endParaRPr lang="es-ES"/>
        </a:p>
      </dgm:t>
    </dgm:pt>
    <dgm:pt modelId="{9829C0DA-F14C-45C9-9617-40A672CAC48E}" type="sibTrans" cxnId="{08978CEF-3116-4DEB-801B-FE346AB91196}">
      <dgm:prSet/>
      <dgm:spPr/>
      <dgm:t>
        <a:bodyPr/>
        <a:lstStyle/>
        <a:p>
          <a:endParaRPr lang="es-ES"/>
        </a:p>
      </dgm:t>
    </dgm:pt>
    <dgm:pt modelId="{3AE932E0-FA1D-4705-A3B0-5BA1E0CAB15A}">
      <dgm:prSet custT="1"/>
      <dgm:spPr/>
      <dgm:t>
        <a:bodyPr/>
        <a:lstStyle/>
        <a:p>
          <a:r>
            <a:rPr lang="it-IT" sz="1400" dirty="0">
              <a:latin typeface="Lato" panose="020F0502020204030203" pitchFamily="34" charset="0"/>
            </a:rPr>
            <a:t>1 - Ipotizziamo un professionista, un medico, un </a:t>
          </a:r>
          <a:r>
            <a:rPr lang="it-IT" sz="1400" dirty="0" err="1">
              <a:latin typeface="Lato" panose="020F0502020204030203" pitchFamily="34" charset="0"/>
            </a:rPr>
            <a:t>Ingeniere</a:t>
          </a:r>
          <a:r>
            <a:rPr lang="it-IT" sz="1400" dirty="0">
              <a:latin typeface="Lato" panose="020F0502020204030203" pitchFamily="34" charset="0"/>
            </a:rPr>
            <a:t> cittadino Italiano che ha una residenza fiscale in Spagna, perché qui vive per più di 183 giorni, qui ha gli interessi familiari e sociali, qui ha anche una attività economica; ma che al tempo stesso svolge la professione in Italia.</a:t>
          </a:r>
          <a:endParaRPr lang="en-US" sz="1400" dirty="0">
            <a:latin typeface="Lato" panose="020F0502020204030203" pitchFamily="34" charset="0"/>
          </a:endParaRPr>
        </a:p>
      </dgm:t>
    </dgm:pt>
    <dgm:pt modelId="{2F0213D7-7BE2-4B1D-B378-B706C2341907}" type="parTrans" cxnId="{CE973181-5FB8-46B1-92CB-D0081A165EC5}">
      <dgm:prSet/>
      <dgm:spPr/>
      <dgm:t>
        <a:bodyPr/>
        <a:lstStyle/>
        <a:p>
          <a:endParaRPr lang="es-ES"/>
        </a:p>
      </dgm:t>
    </dgm:pt>
    <dgm:pt modelId="{E9DD2A5F-CEE7-4A5B-B2BB-44F28A548013}" type="sibTrans" cxnId="{CE973181-5FB8-46B1-92CB-D0081A165EC5}">
      <dgm:prSet/>
      <dgm:spPr/>
      <dgm:t>
        <a:bodyPr/>
        <a:lstStyle/>
        <a:p>
          <a:endParaRPr lang="es-ES"/>
        </a:p>
      </dgm:t>
    </dgm:pt>
    <dgm:pt modelId="{FC45ABC8-6BD6-4E9F-B31B-29C288A8E3FB}" type="pres">
      <dgm:prSet presAssocID="{290473D5-545C-459E-A256-14E92877D182}" presName="diagram" presStyleCnt="0">
        <dgm:presLayoutVars>
          <dgm:dir/>
          <dgm:resizeHandles val="exact"/>
        </dgm:presLayoutVars>
      </dgm:prSet>
      <dgm:spPr/>
    </dgm:pt>
    <dgm:pt modelId="{64A45889-AD5B-4496-AFBF-88AA085B73C7}" type="pres">
      <dgm:prSet presAssocID="{3AE932E0-FA1D-4705-A3B0-5BA1E0CAB15A}" presName="node" presStyleLbl="node1" presStyleIdx="0" presStyleCnt="6">
        <dgm:presLayoutVars>
          <dgm:bulletEnabled val="1"/>
        </dgm:presLayoutVars>
      </dgm:prSet>
      <dgm:spPr/>
    </dgm:pt>
    <dgm:pt modelId="{C7C8F56E-BFDA-436E-9283-8C3570960F58}" type="pres">
      <dgm:prSet presAssocID="{E9DD2A5F-CEE7-4A5B-B2BB-44F28A548013}" presName="sibTrans" presStyleCnt="0"/>
      <dgm:spPr/>
    </dgm:pt>
    <dgm:pt modelId="{C5AA3322-BB23-4047-8DAD-7B8A467745C2}" type="pres">
      <dgm:prSet presAssocID="{208892F8-CA43-42E0-831F-CFDE6865B39E}" presName="node" presStyleLbl="node1" presStyleIdx="1" presStyleCnt="6">
        <dgm:presLayoutVars>
          <dgm:bulletEnabled val="1"/>
        </dgm:presLayoutVars>
      </dgm:prSet>
      <dgm:spPr/>
    </dgm:pt>
    <dgm:pt modelId="{1507B1CA-ACE6-445C-81A1-4BA5DFE83663}" type="pres">
      <dgm:prSet presAssocID="{26E9AB0F-7F7C-46B9-BA9F-8CED9A164296}" presName="sibTrans" presStyleCnt="0"/>
      <dgm:spPr/>
    </dgm:pt>
    <dgm:pt modelId="{C52D04C9-F0E5-426D-9D4E-52D6E07B25D0}" type="pres">
      <dgm:prSet presAssocID="{CAAA4DD5-1079-40CE-B8BC-D9DA6BB90AE6}" presName="node" presStyleLbl="node1" presStyleIdx="2" presStyleCnt="6">
        <dgm:presLayoutVars>
          <dgm:bulletEnabled val="1"/>
        </dgm:presLayoutVars>
      </dgm:prSet>
      <dgm:spPr/>
    </dgm:pt>
    <dgm:pt modelId="{3C909E5D-4B95-43B3-869D-1F4CE22FD39A}" type="pres">
      <dgm:prSet presAssocID="{0A95BED5-CE32-42FE-BE91-6588A96861B1}" presName="sibTrans" presStyleCnt="0"/>
      <dgm:spPr/>
    </dgm:pt>
    <dgm:pt modelId="{9A10C67B-8333-4D2B-AF23-F8A8EAEB1A7B}" type="pres">
      <dgm:prSet presAssocID="{02620615-1B1F-4055-8EBD-A8195944E359}" presName="node" presStyleLbl="node1" presStyleIdx="3" presStyleCnt="6">
        <dgm:presLayoutVars>
          <dgm:bulletEnabled val="1"/>
        </dgm:presLayoutVars>
      </dgm:prSet>
      <dgm:spPr/>
    </dgm:pt>
    <dgm:pt modelId="{28DFEE72-B3E4-467F-B63F-4C8EC983F244}" type="pres">
      <dgm:prSet presAssocID="{A69FDE9B-E7D5-4EA5-9AA4-259825FE7CBF}" presName="sibTrans" presStyleCnt="0"/>
      <dgm:spPr/>
    </dgm:pt>
    <dgm:pt modelId="{A268472E-BEE8-48F4-A881-F8ABE5546131}" type="pres">
      <dgm:prSet presAssocID="{9D0AD21A-0281-4824-9613-8B342E714E82}" presName="node" presStyleLbl="node1" presStyleIdx="4" presStyleCnt="6">
        <dgm:presLayoutVars>
          <dgm:bulletEnabled val="1"/>
        </dgm:presLayoutVars>
      </dgm:prSet>
      <dgm:spPr/>
    </dgm:pt>
    <dgm:pt modelId="{17EC55C5-4971-4168-98E1-EA78CFFA149F}" type="pres">
      <dgm:prSet presAssocID="{AAD51482-6F0B-4498-81AC-EEEFA82C27D0}" presName="sibTrans" presStyleCnt="0"/>
      <dgm:spPr/>
    </dgm:pt>
    <dgm:pt modelId="{19C30A72-E466-4CBE-8D7F-CF00FCE3AF29}" type="pres">
      <dgm:prSet presAssocID="{2BF786B8-6B10-4C82-BD2B-12AFCAEDBE26}" presName="node" presStyleLbl="node1" presStyleIdx="5" presStyleCnt="6">
        <dgm:presLayoutVars>
          <dgm:bulletEnabled val="1"/>
        </dgm:presLayoutVars>
      </dgm:prSet>
      <dgm:spPr/>
    </dgm:pt>
  </dgm:ptLst>
  <dgm:cxnLst>
    <dgm:cxn modelId="{56B31C0A-7A09-4F05-BCC3-57BC296019EC}" type="presOf" srcId="{3AE932E0-FA1D-4705-A3B0-5BA1E0CAB15A}" destId="{64A45889-AD5B-4496-AFBF-88AA085B73C7}" srcOrd="0" destOrd="0" presId="urn:microsoft.com/office/officeart/2005/8/layout/default"/>
    <dgm:cxn modelId="{A5336111-1A8E-4701-9336-DF408E6395CE}" type="presOf" srcId="{9D0AD21A-0281-4824-9613-8B342E714E82}" destId="{A268472E-BEE8-48F4-A881-F8ABE5546131}" srcOrd="0" destOrd="0" presId="urn:microsoft.com/office/officeart/2005/8/layout/default"/>
    <dgm:cxn modelId="{DC24361A-1CB3-4D08-86B2-B098A6FED360}" srcId="{290473D5-545C-459E-A256-14E92877D182}" destId="{208892F8-CA43-42E0-831F-CFDE6865B39E}" srcOrd="1" destOrd="0" parTransId="{352C0E66-3D54-4D3F-9C20-578FA67AFFF1}" sibTransId="{26E9AB0F-7F7C-46B9-BA9F-8CED9A164296}"/>
    <dgm:cxn modelId="{EA44A326-C963-46E3-AF34-8F3C7792B998}" type="presOf" srcId="{208892F8-CA43-42E0-831F-CFDE6865B39E}" destId="{C5AA3322-BB23-4047-8DAD-7B8A467745C2}" srcOrd="0" destOrd="0" presId="urn:microsoft.com/office/officeart/2005/8/layout/default"/>
    <dgm:cxn modelId="{73A39B41-2229-44C8-8EC2-1A5B195E484C}" srcId="{290473D5-545C-459E-A256-14E92877D182}" destId="{9D0AD21A-0281-4824-9613-8B342E714E82}" srcOrd="4" destOrd="0" parTransId="{BD1DE83F-8168-48E7-A082-BF474485D1A7}" sibTransId="{AAD51482-6F0B-4498-81AC-EEEFA82C27D0}"/>
    <dgm:cxn modelId="{CE973181-5FB8-46B1-92CB-D0081A165EC5}" srcId="{290473D5-545C-459E-A256-14E92877D182}" destId="{3AE932E0-FA1D-4705-A3B0-5BA1E0CAB15A}" srcOrd="0" destOrd="0" parTransId="{2F0213D7-7BE2-4B1D-B378-B706C2341907}" sibTransId="{E9DD2A5F-CEE7-4A5B-B2BB-44F28A548013}"/>
    <dgm:cxn modelId="{3BA38B87-1F0A-4A50-9121-ABDF2F064246}" srcId="{290473D5-545C-459E-A256-14E92877D182}" destId="{CAAA4DD5-1079-40CE-B8BC-D9DA6BB90AE6}" srcOrd="2" destOrd="0" parTransId="{CC58C9F3-878E-41BB-B81E-1F0FB071F1E7}" sibTransId="{0A95BED5-CE32-42FE-BE91-6588A96861B1}"/>
    <dgm:cxn modelId="{9E5E3C9F-8C91-4835-B460-0D3C1E6037FC}" type="presOf" srcId="{2BF786B8-6B10-4C82-BD2B-12AFCAEDBE26}" destId="{19C30A72-E466-4CBE-8D7F-CF00FCE3AF29}" srcOrd="0" destOrd="0" presId="urn:microsoft.com/office/officeart/2005/8/layout/default"/>
    <dgm:cxn modelId="{409443B8-FAFA-4D08-A065-571B5A803FDD}" type="presOf" srcId="{290473D5-545C-459E-A256-14E92877D182}" destId="{FC45ABC8-6BD6-4E9F-B31B-29C288A8E3FB}" srcOrd="0" destOrd="0" presId="urn:microsoft.com/office/officeart/2005/8/layout/default"/>
    <dgm:cxn modelId="{978D35C1-8A0D-49C7-95E6-BF047E84600D}" type="presOf" srcId="{CAAA4DD5-1079-40CE-B8BC-D9DA6BB90AE6}" destId="{C52D04C9-F0E5-426D-9D4E-52D6E07B25D0}" srcOrd="0" destOrd="0" presId="urn:microsoft.com/office/officeart/2005/8/layout/default"/>
    <dgm:cxn modelId="{4D203BDE-7D04-4ECC-B854-4CB86029A60F}" type="presOf" srcId="{02620615-1B1F-4055-8EBD-A8195944E359}" destId="{9A10C67B-8333-4D2B-AF23-F8A8EAEB1A7B}" srcOrd="0" destOrd="0" presId="urn:microsoft.com/office/officeart/2005/8/layout/default"/>
    <dgm:cxn modelId="{C30A2DE4-343E-40DC-B156-531005277C3A}" srcId="{290473D5-545C-459E-A256-14E92877D182}" destId="{02620615-1B1F-4055-8EBD-A8195944E359}" srcOrd="3" destOrd="0" parTransId="{4BD94D34-7C12-4BC7-9CE8-0AF856DB0353}" sibTransId="{A69FDE9B-E7D5-4EA5-9AA4-259825FE7CBF}"/>
    <dgm:cxn modelId="{08978CEF-3116-4DEB-801B-FE346AB91196}" srcId="{290473D5-545C-459E-A256-14E92877D182}" destId="{2BF786B8-6B10-4C82-BD2B-12AFCAEDBE26}" srcOrd="5" destOrd="0" parTransId="{E06968F1-2201-447E-B662-828E53CCDEFF}" sibTransId="{9829C0DA-F14C-45C9-9617-40A672CAC48E}"/>
    <dgm:cxn modelId="{E0E82C11-ED38-4EBB-B87A-C16DB4E6A117}" type="presParOf" srcId="{FC45ABC8-6BD6-4E9F-B31B-29C288A8E3FB}" destId="{64A45889-AD5B-4496-AFBF-88AA085B73C7}" srcOrd="0" destOrd="0" presId="urn:microsoft.com/office/officeart/2005/8/layout/default"/>
    <dgm:cxn modelId="{052436A1-40A6-4F61-9005-FB70F5BE3807}" type="presParOf" srcId="{FC45ABC8-6BD6-4E9F-B31B-29C288A8E3FB}" destId="{C7C8F56E-BFDA-436E-9283-8C3570960F58}" srcOrd="1" destOrd="0" presId="urn:microsoft.com/office/officeart/2005/8/layout/default"/>
    <dgm:cxn modelId="{17110F0C-0BD7-4E83-9AE5-402D3FC23652}" type="presParOf" srcId="{FC45ABC8-6BD6-4E9F-B31B-29C288A8E3FB}" destId="{C5AA3322-BB23-4047-8DAD-7B8A467745C2}" srcOrd="2" destOrd="0" presId="urn:microsoft.com/office/officeart/2005/8/layout/default"/>
    <dgm:cxn modelId="{8B5193BC-C789-4324-A77B-BD14120DB0B2}" type="presParOf" srcId="{FC45ABC8-6BD6-4E9F-B31B-29C288A8E3FB}" destId="{1507B1CA-ACE6-445C-81A1-4BA5DFE83663}" srcOrd="3" destOrd="0" presId="urn:microsoft.com/office/officeart/2005/8/layout/default"/>
    <dgm:cxn modelId="{714262E8-BD73-4105-9C64-B015D9DD971C}" type="presParOf" srcId="{FC45ABC8-6BD6-4E9F-B31B-29C288A8E3FB}" destId="{C52D04C9-F0E5-426D-9D4E-52D6E07B25D0}" srcOrd="4" destOrd="0" presId="urn:microsoft.com/office/officeart/2005/8/layout/default"/>
    <dgm:cxn modelId="{7EA4240E-48F7-4DFC-969F-7D8B6FF4DF9D}" type="presParOf" srcId="{FC45ABC8-6BD6-4E9F-B31B-29C288A8E3FB}" destId="{3C909E5D-4B95-43B3-869D-1F4CE22FD39A}" srcOrd="5" destOrd="0" presId="urn:microsoft.com/office/officeart/2005/8/layout/default"/>
    <dgm:cxn modelId="{A10720D5-7733-4096-996B-46C99365A01F}" type="presParOf" srcId="{FC45ABC8-6BD6-4E9F-B31B-29C288A8E3FB}" destId="{9A10C67B-8333-4D2B-AF23-F8A8EAEB1A7B}" srcOrd="6" destOrd="0" presId="urn:microsoft.com/office/officeart/2005/8/layout/default"/>
    <dgm:cxn modelId="{BFFC9A55-F6D7-499A-9AEA-0A365F3E3971}" type="presParOf" srcId="{FC45ABC8-6BD6-4E9F-B31B-29C288A8E3FB}" destId="{28DFEE72-B3E4-467F-B63F-4C8EC983F244}" srcOrd="7" destOrd="0" presId="urn:microsoft.com/office/officeart/2005/8/layout/default"/>
    <dgm:cxn modelId="{06EC95E7-84D0-4117-BAB5-998B34972979}" type="presParOf" srcId="{FC45ABC8-6BD6-4E9F-B31B-29C288A8E3FB}" destId="{A268472E-BEE8-48F4-A881-F8ABE5546131}" srcOrd="8" destOrd="0" presId="urn:microsoft.com/office/officeart/2005/8/layout/default"/>
    <dgm:cxn modelId="{D273E02D-B64C-47B2-B0F4-5A4EBB681A2A}" type="presParOf" srcId="{FC45ABC8-6BD6-4E9F-B31B-29C288A8E3FB}" destId="{17EC55C5-4971-4168-98E1-EA78CFFA149F}" srcOrd="9" destOrd="0" presId="urn:microsoft.com/office/officeart/2005/8/layout/default"/>
    <dgm:cxn modelId="{4ED10F6C-5454-41E8-9764-CAA1F2661036}" type="presParOf" srcId="{FC45ABC8-6BD6-4E9F-B31B-29C288A8E3FB}" destId="{19C30A72-E466-4CBE-8D7F-CF00FCE3AF2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7521D-928F-48A2-A68A-ABF412423AE0}">
      <dsp:nvSpPr>
        <dsp:cNvPr id="0" name=""/>
        <dsp:cNvSpPr/>
      </dsp:nvSpPr>
      <dsp:spPr>
        <a:xfrm>
          <a:off x="0" y="188784"/>
          <a:ext cx="5913437" cy="1038959"/>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latin typeface="Lato" panose="020F0502020204030203" pitchFamily="34" charset="0"/>
            </a:rPr>
            <a:t>Poco dopo l’attentato alle Torri Gemelle di NYC, nell’ambito dichiarato di una lotta al terrorismo internazionale, con lo scopo di togliere allo stesso quanto più possibile la possibilità di disporre di capitali per finanziare le attività criminali, i paesi facenti parti dell’OCSE o nell’acronimo inglese OSCE hanno concordato di instaurare rapporti comunicativi costanti ed automatici fra le amministrazioni finanziarie.</a:t>
          </a:r>
          <a:endParaRPr lang="en-US" sz="1200" kern="1200" dirty="0">
            <a:latin typeface="Lato" panose="020F0502020204030203" pitchFamily="34" charset="0"/>
          </a:endParaRPr>
        </a:p>
      </dsp:txBody>
      <dsp:txXfrm>
        <a:off x="50718" y="239502"/>
        <a:ext cx="5812001" cy="937523"/>
      </dsp:txXfrm>
    </dsp:sp>
    <dsp:sp modelId="{220CA931-AE02-47ED-95E0-3AD69C814824}">
      <dsp:nvSpPr>
        <dsp:cNvPr id="0" name=""/>
        <dsp:cNvSpPr/>
      </dsp:nvSpPr>
      <dsp:spPr>
        <a:xfrm>
          <a:off x="0" y="1262304"/>
          <a:ext cx="5913437" cy="1038959"/>
        </a:xfrm>
        <a:prstGeom prst="roundRect">
          <a:avLst/>
        </a:prstGeom>
        <a:gradFill rotWithShape="0">
          <a:gsLst>
            <a:gs pos="0">
              <a:schemeClr val="accent5">
                <a:hueOff val="-2252848"/>
                <a:satOff val="-5806"/>
                <a:lumOff val="-3922"/>
                <a:alphaOff val="0"/>
                <a:tint val="98000"/>
                <a:satMod val="110000"/>
                <a:lumMod val="104000"/>
              </a:schemeClr>
            </a:gs>
            <a:gs pos="69000">
              <a:schemeClr val="accent5">
                <a:hueOff val="-2252848"/>
                <a:satOff val="-5806"/>
                <a:lumOff val="-3922"/>
                <a:alphaOff val="0"/>
                <a:shade val="88000"/>
                <a:satMod val="130000"/>
                <a:lumMod val="92000"/>
              </a:schemeClr>
            </a:gs>
            <a:gs pos="100000">
              <a:schemeClr val="accent5">
                <a:hueOff val="-2252848"/>
                <a:satOff val="-5806"/>
                <a:lumOff val="-392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latin typeface="Lato" panose="020F0502020204030203" pitchFamily="34" charset="0"/>
            </a:rPr>
            <a:t>L’OSCE </a:t>
          </a:r>
          <a:r>
            <a:rPr lang="it-IT" sz="1200" kern="1200" dirty="0">
              <a:latin typeface="Lato" panose="020F0502020204030203" pitchFamily="34" charset="0"/>
            </a:rPr>
            <a:t>nasce nel 1975 od oggi conta 57 nazioni aderenti, di 3 continenti, tra le quali tutti i paesi Europei della UE e molti altri limitrofi ma non facenti parte, tipo: Turchia, Albania, Armenia solo per citarne alcuni.</a:t>
          </a:r>
          <a:endParaRPr lang="en-US" sz="1200" kern="1200" dirty="0">
            <a:latin typeface="Lato" panose="020F0502020204030203" pitchFamily="34" charset="0"/>
          </a:endParaRPr>
        </a:p>
      </dsp:txBody>
      <dsp:txXfrm>
        <a:off x="50718" y="1313022"/>
        <a:ext cx="5812001" cy="937523"/>
      </dsp:txXfrm>
    </dsp:sp>
    <dsp:sp modelId="{BE7E8250-ECC0-4BB6-8F60-DAC1DFA0CED3}">
      <dsp:nvSpPr>
        <dsp:cNvPr id="0" name=""/>
        <dsp:cNvSpPr/>
      </dsp:nvSpPr>
      <dsp:spPr>
        <a:xfrm>
          <a:off x="0" y="2335824"/>
          <a:ext cx="5913437" cy="1038959"/>
        </a:xfrm>
        <a:prstGeom prst="roundRect">
          <a:avLst/>
        </a:prstGeom>
        <a:gradFill rotWithShape="0">
          <a:gsLst>
            <a:gs pos="0">
              <a:schemeClr val="accent5">
                <a:hueOff val="-4505695"/>
                <a:satOff val="-11613"/>
                <a:lumOff val="-7843"/>
                <a:alphaOff val="0"/>
                <a:tint val="98000"/>
                <a:satMod val="110000"/>
                <a:lumMod val="104000"/>
              </a:schemeClr>
            </a:gs>
            <a:gs pos="69000">
              <a:schemeClr val="accent5">
                <a:hueOff val="-4505695"/>
                <a:satOff val="-11613"/>
                <a:lumOff val="-7843"/>
                <a:alphaOff val="0"/>
                <a:shade val="88000"/>
                <a:satMod val="130000"/>
                <a:lumMod val="92000"/>
              </a:schemeClr>
            </a:gs>
            <a:gs pos="100000">
              <a:schemeClr val="accent5">
                <a:hueOff val="-4505695"/>
                <a:satOff val="-11613"/>
                <a:lumOff val="-784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latin typeface="Lato" panose="020F0502020204030203" pitchFamily="34" charset="0"/>
            </a:rPr>
            <a:t>Facciamo un esempio: un cittadino italiano residente in Spagna deve essere consapevole che in abbinamento al suo codice fiscale italiano ed al suo n. identificativo spagnolo le Amministrazioni Finanziare dei due paesi si scambieranno automaticamente files elettronici contenenti i dati, anche analitici e puntuali, dei rapporti finanziari in essere in entrambi i paesi al fine della compliance fiscale</a:t>
          </a:r>
          <a:r>
            <a:rPr lang="it-IT" sz="1200" kern="1200" dirty="0"/>
            <a:t>.</a:t>
          </a:r>
          <a:endParaRPr lang="en-US" sz="1200" kern="1200" dirty="0"/>
        </a:p>
      </dsp:txBody>
      <dsp:txXfrm>
        <a:off x="50718" y="2386542"/>
        <a:ext cx="5812001" cy="937523"/>
      </dsp:txXfrm>
    </dsp:sp>
    <dsp:sp modelId="{F2B4B620-D9A8-4641-AF0D-545B37E6D91D}">
      <dsp:nvSpPr>
        <dsp:cNvPr id="0" name=""/>
        <dsp:cNvSpPr/>
      </dsp:nvSpPr>
      <dsp:spPr>
        <a:xfrm>
          <a:off x="0" y="3409343"/>
          <a:ext cx="5913437" cy="1038959"/>
        </a:xfrm>
        <a:prstGeom prst="roundRect">
          <a:avLst/>
        </a:prstGeom>
        <a:gradFill rotWithShape="0">
          <a:gsLst>
            <a:gs pos="0">
              <a:schemeClr val="accent5">
                <a:hueOff val="-6758543"/>
                <a:satOff val="-17419"/>
                <a:lumOff val="-11765"/>
                <a:alphaOff val="0"/>
                <a:tint val="98000"/>
                <a:satMod val="110000"/>
                <a:lumMod val="104000"/>
              </a:schemeClr>
            </a:gs>
            <a:gs pos="69000">
              <a:schemeClr val="accent5">
                <a:hueOff val="-6758543"/>
                <a:satOff val="-17419"/>
                <a:lumOff val="-11765"/>
                <a:alphaOff val="0"/>
                <a:shade val="88000"/>
                <a:satMod val="130000"/>
                <a:lumMod val="92000"/>
              </a:schemeClr>
            </a:gs>
            <a:gs pos="100000">
              <a:schemeClr val="accent5">
                <a:hueOff val="-6758543"/>
                <a:satOff val="-17419"/>
                <a:lumOff val="-1176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latin typeface="Lato" panose="020F0502020204030203" pitchFamily="34" charset="0"/>
            </a:rPr>
            <a:t>A seguito di tali attività sono sempre più frequenti lettere delle A.F. che chiedono ai contribuenti conferme su informazioni ricevute/scambiate che non appaiono congruenti rispetto a quanto dichiarato nelle dichiarazioni dei redditi. </a:t>
          </a:r>
          <a:endParaRPr lang="en-US" sz="1200" kern="1200" dirty="0">
            <a:latin typeface="Lato" panose="020F0502020204030203" pitchFamily="34" charset="0"/>
          </a:endParaRPr>
        </a:p>
      </dsp:txBody>
      <dsp:txXfrm>
        <a:off x="50718" y="3460061"/>
        <a:ext cx="5812001" cy="937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0D4D-968F-40E2-AFD1-51AA151AAA63}">
      <dsp:nvSpPr>
        <dsp:cNvPr id="0" name=""/>
        <dsp:cNvSpPr/>
      </dsp:nvSpPr>
      <dsp:spPr>
        <a:xfrm>
          <a:off x="0" y="0"/>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a:t>Il NIE non abilita ad essere residenti, neppure se si è cittadini UE. I Cittadini UE hanno diritto a permanere in altro stato dell’Unione, senza doversi identificare quali residenti, per un massimo di 6 mesi.</a:t>
          </a:r>
          <a:r>
            <a:rPr lang="es-ES" sz="1500" kern="1200"/>
            <a:t> </a:t>
          </a:r>
          <a:r>
            <a:rPr lang="it-IT" sz="1500" b="1" kern="1200"/>
            <a:t>Si è soliti distinguere:</a:t>
          </a:r>
          <a:endParaRPr lang="en-US" sz="1500" kern="1200"/>
        </a:p>
      </dsp:txBody>
      <dsp:txXfrm>
        <a:off x="29262" y="29262"/>
        <a:ext cx="7249979" cy="940549"/>
      </dsp:txXfrm>
    </dsp:sp>
    <dsp:sp modelId="{8E021A87-71F9-4767-A411-4A965F0BF9E5}">
      <dsp:nvSpPr>
        <dsp:cNvPr id="0" name=""/>
        <dsp:cNvSpPr/>
      </dsp:nvSpPr>
      <dsp:spPr>
        <a:xfrm>
          <a:off x="704545" y="1180723"/>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a:t>1. NIE bianco: </a:t>
          </a:r>
          <a:r>
            <a:rPr lang="it-IT" sz="1500" kern="1200"/>
            <a:t>è l’assegnazione –anche automatica attraverso un professionista- del numero di identificazione che permette di essere parte in un qualche atto.</a:t>
          </a:r>
          <a:endParaRPr lang="en-US" sz="1500" kern="1200"/>
        </a:p>
      </dsp:txBody>
      <dsp:txXfrm>
        <a:off x="733807" y="1209985"/>
        <a:ext cx="7000013" cy="940549"/>
      </dsp:txXfrm>
    </dsp:sp>
    <dsp:sp modelId="{83614158-04A0-4DEC-A62A-9E6ADDC56604}">
      <dsp:nvSpPr>
        <dsp:cNvPr id="0" name=""/>
        <dsp:cNvSpPr/>
      </dsp:nvSpPr>
      <dsp:spPr>
        <a:xfrm>
          <a:off x="1398574" y="2361446"/>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a:t>2. NIE verde: </a:t>
          </a:r>
          <a:r>
            <a:rPr lang="it-IT" sz="1500" kern="1200"/>
            <a:t>invece, è un documento che è rilasciato, dopo una apposita richiesta di residenza permanente con una pratica che richiede la dimostrazione basica di possedere/avere a disposizione un luogo ove vivere, un reddito e quindi un’assicurazione sanitaria, dalla Polizia Nazionale del Regno di Spagna.</a:t>
          </a:r>
          <a:endParaRPr lang="en-US" sz="1500" kern="1200"/>
        </a:p>
      </dsp:txBody>
      <dsp:txXfrm>
        <a:off x="1427836" y="2390708"/>
        <a:ext cx="7010528" cy="940549"/>
      </dsp:txXfrm>
    </dsp:sp>
    <dsp:sp modelId="{BC71A5D0-F2B6-4C88-BF5A-673A5554F7EE}">
      <dsp:nvSpPr>
        <dsp:cNvPr id="0" name=""/>
        <dsp:cNvSpPr/>
      </dsp:nvSpPr>
      <dsp:spPr>
        <a:xfrm>
          <a:off x="2103119" y="3542169"/>
          <a:ext cx="8412480" cy="9990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t-IT" sz="1500" b="1" kern="1200" dirty="0"/>
            <a:t>Avuta la residenza – NIE verde quindi- non è però detto che si sia “residenti fiscali” in Spagna. </a:t>
          </a:r>
          <a:endParaRPr lang="en-US" sz="1500" kern="1200" dirty="0"/>
        </a:p>
        <a:p>
          <a:pPr marL="114300" lvl="1" indent="-114300" algn="l" defTabSz="533400">
            <a:lnSpc>
              <a:spcPct val="90000"/>
            </a:lnSpc>
            <a:spcBef>
              <a:spcPct val="0"/>
            </a:spcBef>
            <a:spcAft>
              <a:spcPct val="15000"/>
            </a:spcAft>
            <a:buChar char="•"/>
          </a:pPr>
          <a:r>
            <a:rPr lang="it-IT" sz="1200" b="1" kern="1200"/>
            <a:t>Si è residenti se si permane in Spagna per più di 183 giorni all’anno e per evitare problemi, anche seri, iscriversi all’AIRE.</a:t>
          </a:r>
          <a:endParaRPr lang="en-US" sz="1200" kern="1200"/>
        </a:p>
      </dsp:txBody>
      <dsp:txXfrm>
        <a:off x="2132381" y="3571431"/>
        <a:ext cx="7000013" cy="940549"/>
      </dsp:txXfrm>
    </dsp:sp>
    <dsp:sp modelId="{25DBBC7D-61CD-4F78-B0CA-D097815AE6BA}">
      <dsp:nvSpPr>
        <dsp:cNvPr id="0" name=""/>
        <dsp:cNvSpPr/>
      </dsp:nvSpPr>
      <dsp:spPr>
        <a:xfrm>
          <a:off x="7763082" y="765199"/>
          <a:ext cx="649397" cy="6493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909196" y="765199"/>
        <a:ext cx="357169" cy="488671"/>
      </dsp:txXfrm>
    </dsp:sp>
    <dsp:sp modelId="{D59B96B9-4380-4CB3-92B3-F461C201F718}">
      <dsp:nvSpPr>
        <dsp:cNvPr id="0" name=""/>
        <dsp:cNvSpPr/>
      </dsp:nvSpPr>
      <dsp:spPr>
        <a:xfrm>
          <a:off x="8467627" y="1945922"/>
          <a:ext cx="649397" cy="6493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613741" y="1945922"/>
        <a:ext cx="357169" cy="488671"/>
      </dsp:txXfrm>
    </dsp:sp>
    <dsp:sp modelId="{9E6914C6-3CCE-4681-8408-D9ACAF75A426}">
      <dsp:nvSpPr>
        <dsp:cNvPr id="0" name=""/>
        <dsp:cNvSpPr/>
      </dsp:nvSpPr>
      <dsp:spPr>
        <a:xfrm>
          <a:off x="9161657" y="3126645"/>
          <a:ext cx="649397" cy="649397"/>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307771" y="3126645"/>
        <a:ext cx="357169" cy="488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1934C-5DBB-45EA-AD57-BA8EE927A272}">
      <dsp:nvSpPr>
        <dsp:cNvPr id="0" name=""/>
        <dsp:cNvSpPr/>
      </dsp:nvSpPr>
      <dsp:spPr>
        <a:xfrm>
          <a:off x="0" y="15685"/>
          <a:ext cx="10582469" cy="1123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0" i="0" kern="1200" dirty="0"/>
            <a:t>Quando si parla di “stabile organizzazione”  sicuramente il pensiero vola a Società, magari Holding Internazionali. Ma non è così. Il concetto si applica anche alle persone fisiche.</a:t>
          </a:r>
          <a:endParaRPr lang="en-US" sz="1800" kern="1200" dirty="0"/>
        </a:p>
      </dsp:txBody>
      <dsp:txXfrm>
        <a:off x="54830" y="70515"/>
        <a:ext cx="10472809" cy="1013540"/>
      </dsp:txXfrm>
    </dsp:sp>
    <dsp:sp modelId="{A05439C3-AD1C-42D6-BB2C-BA51CD636927}">
      <dsp:nvSpPr>
        <dsp:cNvPr id="0" name=""/>
        <dsp:cNvSpPr/>
      </dsp:nvSpPr>
      <dsp:spPr>
        <a:xfrm>
          <a:off x="0" y="1138886"/>
          <a:ext cx="10582469"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9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it-IT" sz="2400" b="0" kern="1200" dirty="0">
              <a:latin typeface="Lato" panose="020F0502020204030203" pitchFamily="34" charset="0"/>
            </a:rPr>
            <a:t>La stabile organizzazione nei trattati internazionali contro le doppie imposizioni e nelle norme di Legge è di fondamentale importanza, in quanto identifica un concetto di appartenenza ad uno stato che apre all’applicazione di norme di imposizione, che sia essa Diretta (Redditi) o Indiretta (Iva per esempio).</a:t>
          </a:r>
          <a:endParaRPr lang="en-US" sz="2400" b="0" kern="1200" dirty="0">
            <a:latin typeface="Lato" panose="020F0502020204030203" pitchFamily="34" charset="0"/>
          </a:endParaRPr>
        </a:p>
      </dsp:txBody>
      <dsp:txXfrm>
        <a:off x="0" y="1138886"/>
        <a:ext cx="10582469" cy="1707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45889-AD5B-4496-AFBF-88AA085B73C7}">
      <dsp:nvSpPr>
        <dsp:cNvPr id="0" name=""/>
        <dsp:cNvSpPr/>
      </dsp:nvSpPr>
      <dsp:spPr>
        <a:xfrm>
          <a:off x="0" y="127918"/>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1 - Ipotizziamo un professionista, un medico, un </a:t>
          </a:r>
          <a:r>
            <a:rPr lang="it-IT" sz="1400" kern="1200" dirty="0" err="1">
              <a:latin typeface="Lato" panose="020F0502020204030203" pitchFamily="34" charset="0"/>
            </a:rPr>
            <a:t>Ingeniere</a:t>
          </a:r>
          <a:r>
            <a:rPr lang="it-IT" sz="1400" kern="1200" dirty="0">
              <a:latin typeface="Lato" panose="020F0502020204030203" pitchFamily="34" charset="0"/>
            </a:rPr>
            <a:t> cittadino Italiano che ha una residenza fiscale in Spagna, perché qui vive per più di 183 giorni, qui ha gli interessi familiari e sociali, qui ha anche una attività economica; ma che al tempo stesso svolge la professione in Italia.</a:t>
          </a:r>
          <a:endParaRPr lang="en-US" sz="1400" kern="1200" dirty="0">
            <a:latin typeface="Lato" panose="020F0502020204030203" pitchFamily="34" charset="0"/>
          </a:endParaRPr>
        </a:p>
      </dsp:txBody>
      <dsp:txXfrm>
        <a:off x="0" y="127918"/>
        <a:ext cx="3307021" cy="1984212"/>
      </dsp:txXfrm>
    </dsp:sp>
    <dsp:sp modelId="{C5AA3322-BB23-4047-8DAD-7B8A467745C2}">
      <dsp:nvSpPr>
        <dsp:cNvPr id="0" name=""/>
        <dsp:cNvSpPr/>
      </dsp:nvSpPr>
      <dsp:spPr>
        <a:xfrm>
          <a:off x="3637723" y="127918"/>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2- Se ha in Italia uno studio o comunque un luogo dove, anche per temi contrattuali relativi all’attività che svolge in Italia, svolgere in maniera permanente l’attività allora ha una stabile organizzazione.</a:t>
          </a:r>
          <a:endParaRPr lang="en-US" sz="1400" kern="1200" dirty="0">
            <a:latin typeface="Lato" panose="020F0502020204030203" pitchFamily="34" charset="0"/>
          </a:endParaRPr>
        </a:p>
      </dsp:txBody>
      <dsp:txXfrm>
        <a:off x="3637723" y="127918"/>
        <a:ext cx="3307021" cy="1984212"/>
      </dsp:txXfrm>
    </dsp:sp>
    <dsp:sp modelId="{C52D04C9-F0E5-426D-9D4E-52D6E07B25D0}">
      <dsp:nvSpPr>
        <dsp:cNvPr id="0" name=""/>
        <dsp:cNvSpPr/>
      </dsp:nvSpPr>
      <dsp:spPr>
        <a:xfrm>
          <a:off x="7275447" y="127918"/>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latin typeface="Lato" panose="020F0502020204030203" pitchFamily="34" charset="0"/>
            </a:rPr>
            <a:t>3- Ebbene tale professionista ai sensi dell’art. 23 comma 1 lett. D del DPR 917/86 produce redditi tassati in Italia e sarebbe soggetto alla ritenuta d’acconto del 20% sui compensi fatturati.</a:t>
          </a:r>
          <a:endParaRPr lang="en-US" sz="1600" kern="1200" dirty="0">
            <a:latin typeface="Lato" panose="020F0502020204030203" pitchFamily="34" charset="0"/>
          </a:endParaRPr>
        </a:p>
      </dsp:txBody>
      <dsp:txXfrm>
        <a:off x="7275447" y="127918"/>
        <a:ext cx="3307021" cy="1984212"/>
      </dsp:txXfrm>
    </dsp:sp>
    <dsp:sp modelId="{9A10C67B-8333-4D2B-AF23-F8A8EAEB1A7B}">
      <dsp:nvSpPr>
        <dsp:cNvPr id="0" name=""/>
        <dsp:cNvSpPr/>
      </dsp:nvSpPr>
      <dsp:spPr>
        <a:xfrm>
          <a:off x="0" y="2442833"/>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4- Ma se tale professionista, non avesse una stabile organizzazione allora ai sensi dell’art. 25 comma 2 del DPR 600/72 allora si applicherebbe una ritenuta del 30% ma a titolo di imposta definitiva.</a:t>
          </a:r>
          <a:endParaRPr lang="en-US" sz="1400" kern="1200" dirty="0">
            <a:latin typeface="Lato" panose="020F0502020204030203" pitchFamily="34" charset="0"/>
          </a:endParaRPr>
        </a:p>
      </dsp:txBody>
      <dsp:txXfrm>
        <a:off x="0" y="2442833"/>
        <a:ext cx="3307021" cy="1984212"/>
      </dsp:txXfrm>
    </dsp:sp>
    <dsp:sp modelId="{A268472E-BEE8-48F4-A881-F8ABE5546131}">
      <dsp:nvSpPr>
        <dsp:cNvPr id="0" name=""/>
        <dsp:cNvSpPr/>
      </dsp:nvSpPr>
      <dsp:spPr>
        <a:xfrm>
          <a:off x="3637723" y="2442833"/>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Lato" panose="020F0502020204030203" pitchFamily="34" charset="0"/>
            </a:rPr>
            <a:t>5- Quindi ai sensi dell’art. 22 comma 3 della Convenzione contro le doppie imposizioni Italia-Spagna questo ipotetico professionista se ha una stabile organizzazione scomputa, dalle imposte dovute in Spagna, le imposte pagate in Italia a titolo definitivo dopo aver presentato la dichiarazione dei redditi in Italia</a:t>
          </a:r>
          <a:endParaRPr lang="en-US" sz="1400" kern="1200" dirty="0">
            <a:latin typeface="Lato" panose="020F0502020204030203" pitchFamily="34" charset="0"/>
          </a:endParaRPr>
        </a:p>
      </dsp:txBody>
      <dsp:txXfrm>
        <a:off x="3637723" y="2442833"/>
        <a:ext cx="3307021" cy="1984212"/>
      </dsp:txXfrm>
    </dsp:sp>
    <dsp:sp modelId="{19C30A72-E466-4CBE-8D7F-CF00FCE3AF29}">
      <dsp:nvSpPr>
        <dsp:cNvPr id="0" name=""/>
        <dsp:cNvSpPr/>
      </dsp:nvSpPr>
      <dsp:spPr>
        <a:xfrm>
          <a:off x="7275447" y="2442833"/>
          <a:ext cx="3307021" cy="19842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effectLst/>
              <a:latin typeface="Lato" panose="020F0502020204030203" pitchFamily="34" charset="0"/>
              <a:ea typeface="Calibri" panose="020F0502020204030204" pitchFamily="34" charset="0"/>
              <a:cs typeface="Times New Roman" panose="02020603050405020304" pitchFamily="18" charset="0"/>
            </a:rPr>
            <a:t>6 - mentre se non ha una stabile organizzazione scomputa le imposte pagate in Italia, definitivamente assolte all’atto di ciascun pagamento avuto, per la ritenuta definitiva del 30% che ha subito.</a:t>
          </a:r>
          <a:endParaRPr lang="en-US" sz="1400" kern="1200" dirty="0">
            <a:latin typeface="Lato" panose="020F0502020204030203" pitchFamily="34" charset="0"/>
          </a:endParaRPr>
        </a:p>
      </dsp:txBody>
      <dsp:txXfrm>
        <a:off x="7275447" y="2442833"/>
        <a:ext cx="3307021" cy="19842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8CCFA-9ED6-4AD4-A1D3-3A37AF69745A}" type="datetimeFigureOut">
              <a:rPr lang="es-ES" smtClean="0"/>
              <a:t>20/4/23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51B1C-A059-49C2-8F14-5EA448051D41}" type="slidenum">
              <a:rPr lang="es-ES" smtClean="0"/>
              <a:t>‹#›</a:t>
            </a:fld>
            <a:endParaRPr lang="es-ES"/>
          </a:p>
        </p:txBody>
      </p:sp>
    </p:spTree>
    <p:extLst>
      <p:ext uri="{BB962C8B-B14F-4D97-AF65-F5344CB8AC3E}">
        <p14:creationId xmlns:p14="http://schemas.microsoft.com/office/powerpoint/2010/main" val="371251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5D51B1C-A059-49C2-8F14-5EA448051D41}" type="slidenum">
              <a:rPr lang="es-ES" smtClean="0"/>
              <a:t>4</a:t>
            </a:fld>
            <a:endParaRPr lang="es-ES"/>
          </a:p>
        </p:txBody>
      </p:sp>
    </p:spTree>
    <p:extLst>
      <p:ext uri="{BB962C8B-B14F-4D97-AF65-F5344CB8AC3E}">
        <p14:creationId xmlns:p14="http://schemas.microsoft.com/office/powerpoint/2010/main" val="21429609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alphaModFix amt="27000"/>
            <a:lum/>
            <a:extLst>
              <a:ext uri="{BEBA8EAE-BF5A-486C-A8C5-ECC9F3942E4B}">
                <a14:imgProps xmlns:a14="http://schemas.microsoft.com/office/drawing/2010/main">
                  <a14:imgLayer r:embed="rId3">
                    <a14:imgEffect>
                      <a14:artisticPencilSketch trans="52000" pressure="8"/>
                    </a14:imgEffect>
                    <a14:imgEffect>
                      <a14:sharpenSoften amount="5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84" y="1978369"/>
            <a:ext cx="8637073" cy="2541431"/>
          </a:xfrm>
        </p:spPr>
        <p:txBody>
          <a:bodyPr bIns="0" anchor="b">
            <a:normAutofit/>
          </a:bodyPr>
          <a:lstStyle>
            <a:lvl1pPr algn="l">
              <a:defRPr sz="6600">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2417780" y="4882927"/>
            <a:ext cx="8637072" cy="1319086"/>
          </a:xfrm>
        </p:spPr>
        <p:txBody>
          <a:bodyPr tIns="91440" bIns="91440">
            <a:normAutofit/>
          </a:bodyPr>
          <a:lstStyle>
            <a:lvl1pPr marL="0" indent="0" algn="l">
              <a:buNone/>
              <a:defRPr sz="1800" b="0" cap="all" baseline="0">
                <a:solidFill>
                  <a:schemeClr val="tx1"/>
                </a:solidFill>
                <a:latin typeface="Lato" panose="020F0502020204030203" pitchFamily="34" charset="0"/>
                <a:ea typeface="Lato" panose="020F0502020204030203" pitchFamily="34" charset="0"/>
                <a:cs typeface="Lato" panose="020F0502020204030203" pitchFamily="34" charset="0"/>
              </a:defRPr>
            </a:lvl1pPr>
            <a:lvl2pPr marL="457178" indent="0" algn="ctr">
              <a:buNone/>
              <a:defRPr sz="18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cxnSp>
        <p:nvCxnSpPr>
          <p:cNvPr id="15" name="Straight Connector 14"/>
          <p:cNvCxnSpPr/>
          <p:nvPr/>
        </p:nvCxnSpPr>
        <p:spPr>
          <a:xfrm>
            <a:off x="2417780" y="4701360"/>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1" name="Date Placeholder 10">
            <a:extLst>
              <a:ext uri="{FF2B5EF4-FFF2-40B4-BE49-F238E27FC236}">
                <a16:creationId xmlns:a16="http://schemas.microsoft.com/office/drawing/2014/main" id="{030F4A5D-F0BC-4A5C-A219-1941715B6E83}"/>
              </a:ext>
            </a:extLst>
          </p:cNvPr>
          <p:cNvSpPr>
            <a:spLocks noGrp="1"/>
          </p:cNvSpPr>
          <p:nvPr>
            <p:ph type="dt" sz="half" idx="10"/>
          </p:nvPr>
        </p:nvSpPr>
        <p:spPr/>
        <p:txBody>
          <a:bodyPr/>
          <a:lstStyle/>
          <a:p>
            <a:fld id="{D550BF9E-BEE2-4844-8020-5E435F6D4E3A}" type="datetimeFigureOut">
              <a:rPr lang="en-US" smtClean="0"/>
              <a:t>4/20/23</a:t>
            </a:fld>
            <a:endParaRPr lang="en-US"/>
          </a:p>
        </p:txBody>
      </p:sp>
      <p:sp>
        <p:nvSpPr>
          <p:cNvPr id="12" name="Footer Placeholder 11">
            <a:extLst>
              <a:ext uri="{FF2B5EF4-FFF2-40B4-BE49-F238E27FC236}">
                <a16:creationId xmlns:a16="http://schemas.microsoft.com/office/drawing/2014/main" id="{6E0B17ED-CBF0-4915-953E-9C9507BE1798}"/>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4E0173C1-05E8-4FB0-8758-475549287264}"/>
              </a:ext>
            </a:extLst>
          </p:cNvPr>
          <p:cNvSpPr>
            <a:spLocks noGrp="1"/>
          </p:cNvSpPr>
          <p:nvPr>
            <p:ph type="sldNum" sz="quarter" idx="12"/>
          </p:nvPr>
        </p:nvSpPr>
        <p:spPr/>
        <p:txBody>
          <a:bodyPr/>
          <a:lstStyle/>
          <a:p>
            <a:fld id="{86117C3E-6E90-4CD0-8ADD-80A431F73B13}" type="slidenum">
              <a:rPr lang="en-US" smtClean="0"/>
              <a:t>‹#›</a:t>
            </a:fld>
            <a:endParaRPr lang="en-US"/>
          </a:p>
        </p:txBody>
      </p:sp>
    </p:spTree>
    <p:extLst>
      <p:ext uri="{BB962C8B-B14F-4D97-AF65-F5344CB8AC3E}">
        <p14:creationId xmlns:p14="http://schemas.microsoft.com/office/powerpoint/2010/main" val="20298568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a:p>
        </p:txBody>
      </p:sp>
      <p:cxnSp>
        <p:nvCxnSpPr>
          <p:cNvPr id="26" name="Straight Connector 25"/>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45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5" y="798981"/>
            <a:ext cx="1615743"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7" y="798981"/>
            <a:ext cx="782883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a:p>
        </p:txBody>
      </p:sp>
      <p:cxnSp>
        <p:nvCxnSpPr>
          <p:cNvPr id="15" name="Straight Connector 14"/>
          <p:cNvCxnSpPr/>
          <p:nvPr/>
        </p:nvCxnSpPr>
        <p:spPr>
          <a:xfrm>
            <a:off x="9439111" y="798981"/>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024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81" y="804522"/>
            <a:ext cx="9603275" cy="587132"/>
          </a:xfrm>
        </p:spPr>
        <p:txBody>
          <a:bodyPr/>
          <a:lstStyle>
            <a:lvl1pPr>
              <a:defRPr>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a:xfrm>
            <a:off x="1451581" y="1749292"/>
            <a:ext cx="9603275" cy="4304183"/>
          </a:xfrm>
        </p:spPr>
        <p:txBody>
          <a:bodyPr anchor="t"/>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dirty="0"/>
          </a:p>
        </p:txBody>
      </p:sp>
      <p:cxnSp>
        <p:nvCxnSpPr>
          <p:cNvPr id="33" name="Straight Connector 32"/>
          <p:cNvCxnSpPr/>
          <p:nvPr/>
        </p:nvCxnSpPr>
        <p:spPr>
          <a:xfrm>
            <a:off x="1447333" y="1529036"/>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578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41" y="1756130"/>
            <a:ext cx="8643155" cy="1887950"/>
          </a:xfrm>
        </p:spPr>
        <p:txBody>
          <a:bodyPr anchor="b">
            <a:normAutofit/>
          </a:bodyPr>
          <a:lstStyle>
            <a:lvl1pPr algn="l">
              <a:defRPr sz="3600"/>
            </a:lvl1pPr>
          </a:lstStyle>
          <a:p>
            <a:r>
              <a:rPr lang="en-US" dirty="0"/>
              <a:t>Click to edit Master title style</a:t>
            </a:r>
          </a:p>
        </p:txBody>
      </p:sp>
      <p:sp>
        <p:nvSpPr>
          <p:cNvPr id="3" name="Text Placeholder 2"/>
          <p:cNvSpPr>
            <a:spLocks noGrp="1"/>
          </p:cNvSpPr>
          <p:nvPr>
            <p:ph type="body" idx="1"/>
          </p:nvPr>
        </p:nvSpPr>
        <p:spPr>
          <a:xfrm>
            <a:off x="1454243" y="3806203"/>
            <a:ext cx="8630447" cy="1012929"/>
          </a:xfrm>
        </p:spPr>
        <p:txBody>
          <a:bodyPr tIns="91440">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0BF9E-BEE2-4844-8020-5E435F6D4E3A}" type="datetimeFigureOut">
              <a:rPr lang="en-US" smtClean="0"/>
              <a:t>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17C3E-6E90-4CD0-8ADD-80A431F73B13}" type="slidenum">
              <a:rPr lang="en-US" smtClean="0"/>
              <a:t>‹#›</a:t>
            </a:fld>
            <a:endParaRPr lang="en-US"/>
          </a:p>
        </p:txBody>
      </p:sp>
      <p:cxnSp>
        <p:nvCxnSpPr>
          <p:cNvPr id="15" name="Straight Connector 14"/>
          <p:cNvCxnSpPr/>
          <p:nvPr/>
        </p:nvCxnSpPr>
        <p:spPr>
          <a:xfrm>
            <a:off x="1454243" y="3804985"/>
            <a:ext cx="863044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24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9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9"/>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0BF9E-BEE2-4844-8020-5E435F6D4E3A}"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17C3E-6E90-4CD0-8ADD-80A431F73B13}" type="slidenum">
              <a:rPr lang="en-US" smtClean="0"/>
              <a:t>‹#›</a:t>
            </a:fld>
            <a:endParaRPr lang="en-US"/>
          </a:p>
        </p:txBody>
      </p:sp>
      <p:cxnSp>
        <p:nvCxnSpPr>
          <p:cNvPr id="35" name="Straight Connector 34"/>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55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71"/>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57"/>
            <a:ext cx="4645152" cy="801943"/>
          </a:xfrm>
        </p:spPr>
        <p:txBody>
          <a:bodyPr anchor="b">
            <a:normAutofit/>
          </a:bodyPr>
          <a:lstStyle>
            <a:lvl1pPr marL="0" indent="0">
              <a:lnSpc>
                <a:spcPct val="100000"/>
              </a:lnSpc>
              <a:buNone/>
              <a:defRPr sz="2200" b="0" cap="all" baseline="0">
                <a:solidFill>
                  <a:schemeClr val="accent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75"/>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3" y="2023011"/>
            <a:ext cx="4645152" cy="802237"/>
          </a:xfrm>
        </p:spPr>
        <p:txBody>
          <a:bodyPr anchor="b">
            <a:normAutofit/>
          </a:bodyPr>
          <a:lstStyle>
            <a:lvl1pPr marL="0" indent="0">
              <a:lnSpc>
                <a:spcPct val="100000"/>
              </a:lnSpc>
              <a:buNone/>
              <a:defRPr sz="2200" b="0" cap="all" baseline="0">
                <a:solidFill>
                  <a:schemeClr val="accent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3"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0BF9E-BEE2-4844-8020-5E435F6D4E3A}" type="datetimeFigureOut">
              <a:rPr lang="en-US" smtClean="0"/>
              <a:t>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17C3E-6E90-4CD0-8ADD-80A431F73B13}" type="slidenum">
              <a:rPr lang="en-US" smtClean="0"/>
              <a:t>‹#›</a:t>
            </a:fld>
            <a:endParaRPr lang="en-US"/>
          </a:p>
        </p:txBody>
      </p:sp>
      <p:cxnSp>
        <p:nvCxnSpPr>
          <p:cNvPr id="29" name="Straight Connector 28"/>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031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0BF9E-BEE2-4844-8020-5E435F6D4E3A}" type="datetimeFigureOut">
              <a:rPr lang="en-US" smtClean="0"/>
              <a:t>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17C3E-6E90-4CD0-8ADD-80A431F73B13}" type="slidenum">
              <a:rPr lang="en-US" smtClean="0"/>
              <a:t>‹#›</a:t>
            </a:fld>
            <a:endParaRPr lang="en-US"/>
          </a:p>
        </p:txBody>
      </p:sp>
      <p:cxnSp>
        <p:nvCxnSpPr>
          <p:cNvPr id="25" name="Straight Connector 24"/>
          <p:cNvCxnSpPr/>
          <p:nvPr/>
        </p:nvCxnSpPr>
        <p:spPr>
          <a:xfrm>
            <a:off x="1453897"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062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0BF9E-BEE2-4844-8020-5E435F6D4E3A}" type="datetimeFigureOut">
              <a:rPr lang="en-US" smtClean="0"/>
              <a:t>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17C3E-6E90-4CD0-8ADD-80A431F73B13}" type="slidenum">
              <a:rPr lang="en-US" smtClean="0"/>
              <a:t>‹#›</a:t>
            </a:fld>
            <a:endParaRPr lang="en-US"/>
          </a:p>
        </p:txBody>
      </p:sp>
    </p:spTree>
    <p:extLst>
      <p:ext uri="{BB962C8B-B14F-4D97-AF65-F5344CB8AC3E}">
        <p14:creationId xmlns:p14="http://schemas.microsoft.com/office/powerpoint/2010/main" val="60570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3"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6" y="798974"/>
            <a:ext cx="6012471"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2" y="3205499"/>
            <a:ext cx="3275013" cy="2248181"/>
          </a:xfrm>
        </p:spPr>
        <p:txBody>
          <a:bodyPr/>
          <a:lstStyle>
            <a:lvl1pPr marL="0" indent="0" algn="l">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0BF9E-BEE2-4844-8020-5E435F6D4E3A}" type="datetimeFigureOut">
              <a:rPr lang="en-US" smtClean="0"/>
              <a:t>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17C3E-6E90-4CD0-8ADD-80A431F73B13}" type="slidenum">
              <a:rPr lang="en-US" smtClean="0"/>
              <a:t>‹#›</a:t>
            </a:fld>
            <a:endParaRPr lang="en-US"/>
          </a:p>
        </p:txBody>
      </p:sp>
      <p:cxnSp>
        <p:nvCxnSpPr>
          <p:cNvPr id="17" name="Straight Connector 16"/>
          <p:cNvCxnSpPr/>
          <p:nvPr/>
        </p:nvCxnSpPr>
        <p:spPr>
          <a:xfrm>
            <a:off x="1448281" y="3205491"/>
            <a:ext cx="32694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180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8" y="482178"/>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7"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50"/>
            <a:ext cx="2791171" cy="3866327"/>
          </a:xfrm>
          <a:solidFill>
            <a:schemeClr val="bg1">
              <a:lumMod val="85000"/>
            </a:schemeClr>
          </a:solidFill>
          <a:ln w="9525" cap="sq">
            <a:noFill/>
            <a:miter lim="800000"/>
          </a:ln>
          <a:effectLst/>
        </p:spPr>
        <p:txBody>
          <a:bodyPr anchor="t"/>
          <a:lstStyle>
            <a:lvl1pPr marL="0" indent="0" algn="ctr">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31" y="3145992"/>
            <a:ext cx="5524404" cy="2003742"/>
          </a:xfrm>
        </p:spPr>
        <p:txBody>
          <a:bodyPr>
            <a:normAutofit/>
          </a:bodyPr>
          <a:lstStyle>
            <a:lvl1pPr marL="0" indent="0" algn="l">
              <a:buNone/>
              <a:defRPr sz="18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7" y="5469864"/>
            <a:ext cx="5527351" cy="320123"/>
          </a:xfrm>
        </p:spPr>
        <p:txBody>
          <a:bodyPr/>
          <a:lstStyle>
            <a:lvl1pPr algn="l">
              <a:defRPr/>
            </a:lvl1pPr>
          </a:lstStyle>
          <a:p>
            <a:fld id="{D550BF9E-BEE2-4844-8020-5E435F6D4E3A}" type="datetimeFigureOut">
              <a:rPr lang="en-US" smtClean="0"/>
              <a:t>4/20/23</a:t>
            </a:fld>
            <a:endParaRPr lang="en-US"/>
          </a:p>
        </p:txBody>
      </p:sp>
      <p:sp>
        <p:nvSpPr>
          <p:cNvPr id="6" name="Footer Placeholder 5"/>
          <p:cNvSpPr>
            <a:spLocks noGrp="1"/>
          </p:cNvSpPr>
          <p:nvPr>
            <p:ph type="ftr" sz="quarter" idx="11"/>
          </p:nvPr>
        </p:nvSpPr>
        <p:spPr>
          <a:xfrm>
            <a:off x="1447383" y="318642"/>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6117C3E-6E90-4CD0-8ADD-80A431F73B13}" type="slidenum">
              <a:rPr lang="en-US" smtClean="0"/>
              <a:t>‹#›</a:t>
            </a:fld>
            <a:endParaRPr lang="en-US"/>
          </a:p>
        </p:txBody>
      </p:sp>
      <p:cxnSp>
        <p:nvCxnSpPr>
          <p:cNvPr id="31" name="Straight Connector 30"/>
          <p:cNvCxnSpPr/>
          <p:nvPr/>
        </p:nvCxnSpPr>
        <p:spPr>
          <a:xfrm>
            <a:off x="1447387"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326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019484"/>
            <a:ext cx="12192000" cy="483851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81" y="804527"/>
            <a:ext cx="9603275" cy="10492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451581" y="2015734"/>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91285" y="6310357"/>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550BF9E-BEE2-4844-8020-5E435F6D4E3A}" type="datetimeFigureOut">
              <a:rPr lang="en-US" smtClean="0"/>
              <a:t>4/20/23</a:t>
            </a:fld>
            <a:endParaRPr lang="en-US"/>
          </a:p>
        </p:txBody>
      </p:sp>
      <p:sp>
        <p:nvSpPr>
          <p:cNvPr id="5" name="Footer Placeholder 4"/>
          <p:cNvSpPr>
            <a:spLocks noGrp="1"/>
          </p:cNvSpPr>
          <p:nvPr>
            <p:ph type="ftr" sz="quarter" idx="3"/>
          </p:nvPr>
        </p:nvSpPr>
        <p:spPr>
          <a:xfrm>
            <a:off x="3" y="6306129"/>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6117C3E-6E90-4CD0-8ADD-80A431F73B13}" type="slidenum">
              <a:rPr lang="en-US" smtClean="0"/>
              <a:t>‹#›</a:t>
            </a:fld>
            <a:endParaRPr lang="en-US"/>
          </a:p>
        </p:txBody>
      </p:sp>
      <p:cxnSp>
        <p:nvCxnSpPr>
          <p:cNvPr id="10" name="Straight Connector 9"/>
          <p:cNvCxnSpPr/>
          <p:nvPr/>
        </p:nvCxnSpPr>
        <p:spPr>
          <a:xfrm>
            <a:off x="0" y="679893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4D12838-4812-4765-92AC-8C7284001912}"/>
              </a:ext>
            </a:extLst>
          </p:cNvPr>
          <p:cNvSpPr/>
          <p:nvPr userDrawn="1"/>
        </p:nvSpPr>
        <p:spPr>
          <a:xfrm flipV="1">
            <a:off x="1" y="6802561"/>
            <a:ext cx="4074851" cy="649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CC6458F1-79C7-4331-91D1-DEFA75865F50}"/>
              </a:ext>
            </a:extLst>
          </p:cNvPr>
          <p:cNvSpPr/>
          <p:nvPr userDrawn="1"/>
        </p:nvSpPr>
        <p:spPr>
          <a:xfrm flipV="1">
            <a:off x="8149703" y="6786993"/>
            <a:ext cx="4042300" cy="80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F8A77618-3633-45AB-B54B-DF7FE39C8788}"/>
              </a:ext>
            </a:extLst>
          </p:cNvPr>
          <p:cNvSpPr/>
          <p:nvPr userDrawn="1"/>
        </p:nvSpPr>
        <p:spPr>
          <a:xfrm flipV="1">
            <a:off x="4074849" y="6802559"/>
            <a:ext cx="4074851" cy="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Text&#10;&#10;Description automatically generated">
            <a:extLst>
              <a:ext uri="{FF2B5EF4-FFF2-40B4-BE49-F238E27FC236}">
                <a16:creationId xmlns:a16="http://schemas.microsoft.com/office/drawing/2014/main" id="{224ABB04-DC93-4E82-AB25-54346F3B15C2}"/>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41544" y="139902"/>
            <a:ext cx="1310041" cy="633426"/>
          </a:xfrm>
          <a:prstGeom prst="rect">
            <a:avLst/>
          </a:prstGeom>
        </p:spPr>
      </p:pic>
    </p:spTree>
    <p:extLst>
      <p:ext uri="{BB962C8B-B14F-4D97-AF65-F5344CB8AC3E}">
        <p14:creationId xmlns:p14="http://schemas.microsoft.com/office/powerpoint/2010/main" val="17810484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354"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589" indent="-228589" algn="l" defTabSz="914354"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766"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2942"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120"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298"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474"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652"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8829"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006" indent="-228589" algn="l" defTabSz="914354"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298CC-1276-4147-B7D6-505F28B9AAAA}"/>
              </a:ext>
            </a:extLst>
          </p:cNvPr>
          <p:cNvSpPr>
            <a:spLocks noGrp="1"/>
          </p:cNvSpPr>
          <p:nvPr>
            <p:ph type="ctrTitle"/>
          </p:nvPr>
        </p:nvSpPr>
        <p:spPr>
          <a:xfrm>
            <a:off x="5078896" y="643467"/>
            <a:ext cx="5975956" cy="4127545"/>
          </a:xfrm>
        </p:spPr>
        <p:txBody>
          <a:bodyPr anchor="ctr">
            <a:normAutofit/>
          </a:bodyPr>
          <a:lstStyle/>
          <a:p>
            <a:r>
              <a:rPr lang="it-IT" sz="4800" dirty="0">
                <a:latin typeface="Garamond" panose="02020404030301010803" pitchFamily="18" charset="0"/>
              </a:rPr>
              <a:t>Sportello</a:t>
            </a:r>
            <a:r>
              <a:rPr lang="en-US" sz="4800" dirty="0">
                <a:latin typeface="Garamond" panose="02020404030301010803" pitchFamily="18" charset="0"/>
              </a:rPr>
              <a:t> Utile</a:t>
            </a:r>
            <a:br>
              <a:rPr lang="en-US" sz="4800" dirty="0">
                <a:latin typeface="Garamond" panose="02020404030301010803" pitchFamily="18" charset="0"/>
              </a:rPr>
            </a:br>
            <a:r>
              <a:rPr lang="en-US" sz="4800" dirty="0">
                <a:latin typeface="Garamond" panose="02020404030301010803" pitchFamily="18" charset="0"/>
              </a:rPr>
              <a:t>“</a:t>
            </a:r>
            <a:r>
              <a:rPr lang="en-US" sz="4800" dirty="0" err="1">
                <a:latin typeface="Garamond" panose="02020404030301010803" pitchFamily="18" charset="0"/>
              </a:rPr>
              <a:t>dichiarazione</a:t>
            </a:r>
            <a:r>
              <a:rPr lang="en-US" sz="4800" dirty="0">
                <a:latin typeface="Garamond" panose="02020404030301010803" pitchFamily="18" charset="0"/>
              </a:rPr>
              <a:t> </a:t>
            </a:r>
            <a:r>
              <a:rPr lang="en-US" sz="4800" dirty="0" err="1">
                <a:latin typeface="Garamond" panose="02020404030301010803" pitchFamily="18" charset="0"/>
              </a:rPr>
              <a:t>dei</a:t>
            </a:r>
            <a:r>
              <a:rPr lang="en-US" sz="4800" dirty="0">
                <a:latin typeface="Garamond" panose="02020404030301010803" pitchFamily="18" charset="0"/>
              </a:rPr>
              <a:t> </a:t>
            </a:r>
            <a:r>
              <a:rPr lang="en-US" sz="4800" dirty="0" err="1">
                <a:latin typeface="Garamond" panose="02020404030301010803" pitchFamily="18" charset="0"/>
              </a:rPr>
              <a:t>redditi</a:t>
            </a:r>
            <a:r>
              <a:rPr lang="en-US" sz="4800" dirty="0">
                <a:latin typeface="Garamond" panose="02020404030301010803" pitchFamily="18" charset="0"/>
              </a:rPr>
              <a:t> in </a:t>
            </a:r>
            <a:r>
              <a:rPr lang="en-US" sz="4800" dirty="0" err="1">
                <a:latin typeface="Garamond" panose="02020404030301010803" pitchFamily="18" charset="0"/>
              </a:rPr>
              <a:t>spagna</a:t>
            </a:r>
            <a:r>
              <a:rPr lang="en-US" sz="4800" dirty="0">
                <a:latin typeface="Garamond" panose="02020404030301010803" pitchFamily="18" charset="0"/>
              </a:rPr>
              <a:t>”</a:t>
            </a:r>
          </a:p>
        </p:txBody>
      </p:sp>
      <p:sp>
        <p:nvSpPr>
          <p:cNvPr id="13" name="Rectangle 12">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6CA1CF05-798E-463D-9B61-7E9B4D6F8C60}"/>
              </a:ext>
            </a:extLst>
          </p:cNvPr>
          <p:cNvSpPr>
            <a:spLocks noGrp="1"/>
          </p:cNvSpPr>
          <p:nvPr>
            <p:ph type="subTitle" idx="1"/>
          </p:nvPr>
        </p:nvSpPr>
        <p:spPr>
          <a:xfrm>
            <a:off x="5078896" y="5118231"/>
            <a:ext cx="5975956" cy="977621"/>
          </a:xfrm>
        </p:spPr>
        <p:txBody>
          <a:bodyPr>
            <a:normAutofit fontScale="25000" lnSpcReduction="20000"/>
          </a:bodyPr>
          <a:lstStyle/>
          <a:p>
            <a:pPr>
              <a:lnSpc>
                <a:spcPct val="110000"/>
              </a:lnSpc>
            </a:pPr>
            <a:r>
              <a:rPr lang="it-IT" sz="4800" dirty="0">
                <a:solidFill>
                  <a:srgbClr val="FFFFFF"/>
                </a:solidFill>
                <a:latin typeface="Lato" panose="020F0502020204030203" pitchFamily="34" charset="0"/>
                <a:ea typeface="Lato" panose="020F0502020204030203" pitchFamily="34" charset="0"/>
                <a:cs typeface="Lato" panose="020F0502020204030203" pitchFamily="34" charset="0"/>
              </a:rPr>
              <a:t>28 marzo ore 19:00</a:t>
            </a:r>
          </a:p>
          <a:p>
            <a:pPr>
              <a:lnSpc>
                <a:spcPct val="110000"/>
              </a:lnSpc>
            </a:pPr>
            <a:r>
              <a:rPr lang="it-IT" sz="4800" dirty="0">
                <a:solidFill>
                  <a:srgbClr val="FFFFFF"/>
                </a:solidFill>
                <a:latin typeface="Lato" panose="020F0502020204030203" pitchFamily="34" charset="0"/>
                <a:ea typeface="Lato" panose="020F0502020204030203" pitchFamily="34" charset="0"/>
                <a:cs typeface="Lato" panose="020F0502020204030203" pitchFamily="34" charset="0"/>
              </a:rPr>
              <a:t>Presenta: </a:t>
            </a:r>
            <a:r>
              <a:rPr lang="it-IT" sz="4800" b="1" dirty="0">
                <a:solidFill>
                  <a:srgbClr val="FFFFFF"/>
                </a:solidFill>
                <a:latin typeface="Lato" panose="020F0502020204030203" pitchFamily="34" charset="0"/>
                <a:ea typeface="Lato" panose="020F0502020204030203" pitchFamily="34" charset="0"/>
                <a:cs typeface="Lato" panose="020F0502020204030203" pitchFamily="34" charset="0"/>
              </a:rPr>
              <a:t>Giulia Lorenzoni</a:t>
            </a:r>
          </a:p>
          <a:p>
            <a:pPr>
              <a:lnSpc>
                <a:spcPct val="110000"/>
              </a:lnSpc>
            </a:pPr>
            <a:r>
              <a:rPr lang="it-IT" sz="4800" i="1" dirty="0" err="1">
                <a:solidFill>
                  <a:srgbClr val="FFFFFF"/>
                </a:solidFill>
                <a:latin typeface="Lato" panose="020F0502020204030203" pitchFamily="34" charset="0"/>
                <a:ea typeface="Lato" panose="020F0502020204030203" pitchFamily="34" charset="0"/>
                <a:cs typeface="Lato" panose="020F0502020204030203" pitchFamily="34" charset="0"/>
              </a:rPr>
              <a:t>RelatorI</a:t>
            </a:r>
            <a:r>
              <a:rPr lang="it-IT" sz="4800" i="1" dirty="0">
                <a:solidFill>
                  <a:srgbClr val="FFFFFF"/>
                </a:solidFill>
                <a:latin typeface="Lato" panose="020F0502020204030203" pitchFamily="34" charset="0"/>
                <a:ea typeface="Lato" panose="020F0502020204030203" pitchFamily="34" charset="0"/>
                <a:cs typeface="Lato" panose="020F0502020204030203" pitchFamily="34" charset="0"/>
              </a:rPr>
              <a:t>: </a:t>
            </a:r>
          </a:p>
          <a:p>
            <a:pPr>
              <a:lnSpc>
                <a:spcPct val="110000"/>
              </a:lnSpc>
            </a:pPr>
            <a:r>
              <a:rPr lang="it-IT" sz="4800" b="1" dirty="0">
                <a:solidFill>
                  <a:srgbClr val="FFFFFF"/>
                </a:solidFill>
                <a:latin typeface="Lato" panose="020F0502020204030203" pitchFamily="34" charset="0"/>
                <a:ea typeface="Lato" panose="020F0502020204030203" pitchFamily="34" charset="0"/>
                <a:cs typeface="Lato" panose="020F0502020204030203" pitchFamily="34" charset="0"/>
              </a:rPr>
              <a:t>Mauro Palmieri </a:t>
            </a:r>
            <a:r>
              <a:rPr lang="it-IT" sz="4800" dirty="0">
                <a:solidFill>
                  <a:srgbClr val="FFFFFF"/>
                </a:solidFill>
                <a:latin typeface="Lato" panose="020F0502020204030203" pitchFamily="34" charset="0"/>
                <a:ea typeface="Lato" panose="020F0502020204030203" pitchFamily="34" charset="0"/>
                <a:cs typeface="Lato" panose="020F0502020204030203" pitchFamily="34" charset="0"/>
              </a:rPr>
              <a:t>Avvocato in Palmieri Studio Lex  </a:t>
            </a:r>
          </a:p>
          <a:p>
            <a:pPr>
              <a:lnSpc>
                <a:spcPct val="110000"/>
              </a:lnSpc>
            </a:pPr>
            <a:r>
              <a:rPr lang="it-IT" sz="4800" b="1" dirty="0">
                <a:solidFill>
                  <a:srgbClr val="FFFFFF"/>
                </a:solidFill>
                <a:latin typeface="Lato" panose="020F0502020204030203" pitchFamily="34" charset="0"/>
                <a:ea typeface="Lato" panose="020F0502020204030203" pitchFamily="34" charset="0"/>
                <a:cs typeface="Lato" panose="020F0502020204030203" pitchFamily="34" charset="0"/>
              </a:rPr>
              <a:t>Paolo Manzin </a:t>
            </a:r>
            <a:r>
              <a:rPr lang="it-IT" sz="4800" dirty="0">
                <a:solidFill>
                  <a:srgbClr val="FFFFFF"/>
                </a:solidFill>
                <a:latin typeface="Lato" panose="020F0502020204030203" pitchFamily="34" charset="0"/>
                <a:ea typeface="Lato" panose="020F0502020204030203" pitchFamily="34" charset="0"/>
                <a:cs typeface="Lato" panose="020F0502020204030203" pitchFamily="34" charset="0"/>
              </a:rPr>
              <a:t>Dottore Commercialista e Revisore dei conti in Italia, Consulente aziendale in Spagna  </a:t>
            </a:r>
          </a:p>
          <a:p>
            <a:pPr>
              <a:lnSpc>
                <a:spcPct val="110000"/>
              </a:lnSpc>
            </a:pPr>
            <a:endParaRPr lang="en-US" sz="500" dirty="0">
              <a:solidFill>
                <a:srgbClr val="FFFFFF"/>
              </a:solidFill>
            </a:endParaRPr>
          </a:p>
        </p:txBody>
      </p:sp>
      <p:pic>
        <p:nvPicPr>
          <p:cNvPr id="7" name="Picture 6">
            <a:extLst>
              <a:ext uri="{FF2B5EF4-FFF2-40B4-BE49-F238E27FC236}">
                <a16:creationId xmlns:a16="http://schemas.microsoft.com/office/drawing/2014/main" id="{84CEF4D9-F66A-791B-CBF5-BB026C7737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2"/>
            <a:ext cx="4651117" cy="6858002"/>
          </a:xfrm>
          <a:prstGeom prst="rect">
            <a:avLst/>
          </a:prstGeom>
        </p:spPr>
      </p:pic>
      <p:pic>
        <p:nvPicPr>
          <p:cNvPr id="8" name="Immagine 7" descr="Immagine che contiene testo&#10;&#10;Descrizione generata automaticamente">
            <a:extLst>
              <a:ext uri="{FF2B5EF4-FFF2-40B4-BE49-F238E27FC236}">
                <a16:creationId xmlns:a16="http://schemas.microsoft.com/office/drawing/2014/main" id="{400A1FF8-EF02-D0D0-1ADF-69F5A7147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8593" y="109143"/>
            <a:ext cx="1677928" cy="900686"/>
          </a:xfrm>
          <a:prstGeom prst="rect">
            <a:avLst/>
          </a:prstGeom>
        </p:spPr>
      </p:pic>
    </p:spTree>
    <p:extLst>
      <p:ext uri="{BB962C8B-B14F-4D97-AF65-F5344CB8AC3E}">
        <p14:creationId xmlns:p14="http://schemas.microsoft.com/office/powerpoint/2010/main" val="210686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8" name="Picture 67">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70" name="Straight Connector 69">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4" name="Rectangle 73">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ítulo 7">
            <a:extLst>
              <a:ext uri="{FF2B5EF4-FFF2-40B4-BE49-F238E27FC236}">
                <a16:creationId xmlns:a16="http://schemas.microsoft.com/office/drawing/2014/main" id="{2CB3D374-A98E-4400-BB70-D15CB8FF2E85}"/>
              </a:ext>
            </a:extLst>
          </p:cNvPr>
          <p:cNvSpPr>
            <a:spLocks noGrp="1"/>
          </p:cNvSpPr>
          <p:nvPr>
            <p:ph type="title"/>
          </p:nvPr>
        </p:nvSpPr>
        <p:spPr>
          <a:xfrm>
            <a:off x="812205" y="804519"/>
            <a:ext cx="3241820" cy="4431360"/>
          </a:xfrm>
        </p:spPr>
        <p:txBody>
          <a:bodyPr vert="horz" lIns="91440" tIns="45720" rIns="91440" bIns="45720" rtlCol="0" anchor="ctr">
            <a:normAutofit/>
          </a:bodyPr>
          <a:lstStyle/>
          <a:p>
            <a:pPr defTabSz="914400"/>
            <a:r>
              <a:rPr lang="en-US" b="0" i="0" kern="1200" cap="all" dirty="0">
                <a:solidFill>
                  <a:schemeClr val="tx1"/>
                </a:solidFill>
                <a:effectLst/>
                <a:latin typeface="+mj-lt"/>
                <a:ea typeface="+mj-ea"/>
                <a:cs typeface="+mj-cs"/>
              </a:rPr>
              <a:t>Per concludere</a:t>
            </a:r>
          </a:p>
        </p:txBody>
      </p:sp>
      <p:cxnSp>
        <p:nvCxnSpPr>
          <p:cNvPr id="78" name="Straight Connector 77">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0E9FBC6A-D8C2-86ED-97BD-501159291DF8}"/>
              </a:ext>
            </a:extLst>
          </p:cNvPr>
          <p:cNvSpPr txBox="1"/>
          <p:nvPr/>
        </p:nvSpPr>
        <p:spPr>
          <a:xfrm>
            <a:off x="4637863" y="804520"/>
            <a:ext cx="6102559" cy="4431359"/>
          </a:xfrm>
          <a:prstGeom prst="rect">
            <a:avLst/>
          </a:prstGeom>
        </p:spPr>
        <p:txBody>
          <a:bodyPr vert="horz" lIns="91440" tIns="45720" rIns="91440" bIns="45720" rtlCol="0" anchor="ctr">
            <a:normAutofit/>
          </a:bodyPr>
          <a:lstStyle/>
          <a:p>
            <a:pPr indent="-228600" defTabSz="914400">
              <a:lnSpc>
                <a:spcPct val="120000"/>
              </a:lnSpc>
              <a:spcAft>
                <a:spcPts val="800"/>
              </a:spcAft>
              <a:buClr>
                <a:schemeClr val="accent1"/>
              </a:buClr>
              <a:buSzPct val="100000"/>
              <a:buFont typeface="Arial" panose="020B0604020202020204" pitchFamily="34" charset="0"/>
              <a:buChar char="•"/>
            </a:pPr>
            <a:r>
              <a:rPr lang="en-US" sz="3200" dirty="0">
                <a:latin typeface="Lato" panose="020F0502020204030203" pitchFamily="34" charset="0"/>
              </a:rPr>
              <a:t>Le </a:t>
            </a:r>
            <a:r>
              <a:rPr lang="en-US" sz="3200" dirty="0" err="1">
                <a:latin typeface="Lato" panose="020F0502020204030203" pitchFamily="34" charset="0"/>
              </a:rPr>
              <a:t>norme</a:t>
            </a:r>
            <a:r>
              <a:rPr lang="en-US" sz="3200" dirty="0">
                <a:latin typeface="Lato" panose="020F0502020204030203" pitchFamily="34" charset="0"/>
              </a:rPr>
              <a:t> </a:t>
            </a:r>
            <a:r>
              <a:rPr lang="en-US" sz="3200" dirty="0" err="1">
                <a:latin typeface="Lato" panose="020F0502020204030203" pitchFamily="34" charset="0"/>
              </a:rPr>
              <a:t>delle</a:t>
            </a:r>
            <a:r>
              <a:rPr lang="en-US" sz="3200" dirty="0">
                <a:latin typeface="Lato" panose="020F0502020204030203" pitchFamily="34" charset="0"/>
              </a:rPr>
              <a:t> </a:t>
            </a:r>
            <a:r>
              <a:rPr lang="en-US" sz="3200" dirty="0" err="1">
                <a:latin typeface="Lato" panose="020F0502020204030203" pitchFamily="34" charset="0"/>
              </a:rPr>
              <a:t>Convenzioni</a:t>
            </a:r>
            <a:r>
              <a:rPr lang="en-US" sz="3200" dirty="0">
                <a:latin typeface="Lato" panose="020F0502020204030203" pitchFamily="34" charset="0"/>
              </a:rPr>
              <a:t> </a:t>
            </a:r>
            <a:r>
              <a:rPr lang="en-US" sz="3200" dirty="0" err="1">
                <a:latin typeface="Lato" panose="020F0502020204030203" pitchFamily="34" charset="0"/>
              </a:rPr>
              <a:t>contro</a:t>
            </a:r>
            <a:r>
              <a:rPr lang="en-US" sz="3200" dirty="0">
                <a:latin typeface="Lato" panose="020F0502020204030203" pitchFamily="34" charset="0"/>
              </a:rPr>
              <a:t> le doppie </a:t>
            </a:r>
            <a:r>
              <a:rPr lang="en-US" sz="3200" dirty="0" err="1">
                <a:latin typeface="Lato" panose="020F0502020204030203" pitchFamily="34" charset="0"/>
              </a:rPr>
              <a:t>imposizioni</a:t>
            </a:r>
            <a:r>
              <a:rPr lang="en-US" sz="3200" dirty="0">
                <a:latin typeface="Lato" panose="020F0502020204030203" pitchFamily="34" charset="0"/>
              </a:rPr>
              <a:t> </a:t>
            </a:r>
            <a:r>
              <a:rPr lang="en-US" sz="3200" dirty="0" err="1">
                <a:latin typeface="Lato" panose="020F0502020204030203" pitchFamily="34" charset="0"/>
              </a:rPr>
              <a:t>tra</a:t>
            </a:r>
            <a:r>
              <a:rPr lang="en-US" sz="3200" dirty="0">
                <a:latin typeface="Lato" panose="020F0502020204030203" pitchFamily="34" charset="0"/>
              </a:rPr>
              <a:t> </a:t>
            </a:r>
            <a:r>
              <a:rPr lang="en-US" sz="3200" dirty="0" err="1">
                <a:latin typeface="Lato" panose="020F0502020204030203" pitchFamily="34" charset="0"/>
              </a:rPr>
              <a:t>paesi</a:t>
            </a:r>
            <a:r>
              <a:rPr lang="en-US" sz="3200" dirty="0">
                <a:latin typeface="Lato" panose="020F0502020204030203" pitchFamily="34" charset="0"/>
              </a:rPr>
              <a:t> </a:t>
            </a:r>
            <a:r>
              <a:rPr lang="en-US" sz="3200" dirty="0" err="1">
                <a:latin typeface="Lato" panose="020F0502020204030203" pitchFamily="34" charset="0"/>
              </a:rPr>
              <a:t>hanno</a:t>
            </a:r>
            <a:r>
              <a:rPr lang="en-US" sz="3200" dirty="0">
                <a:latin typeface="Lato" panose="020F0502020204030203" pitchFamily="34" charset="0"/>
              </a:rPr>
              <a:t> </a:t>
            </a:r>
            <a:r>
              <a:rPr lang="en-US" sz="3200" dirty="0" err="1">
                <a:latin typeface="Lato" panose="020F0502020204030203" pitchFamily="34" charset="0"/>
              </a:rPr>
              <a:t>prevalenza</a:t>
            </a:r>
            <a:r>
              <a:rPr lang="en-US" sz="3200" dirty="0">
                <a:latin typeface="Lato" panose="020F0502020204030203" pitchFamily="34" charset="0"/>
              </a:rPr>
              <a:t> </a:t>
            </a:r>
            <a:r>
              <a:rPr lang="en-US" sz="3200" dirty="0" err="1">
                <a:latin typeface="Lato" panose="020F0502020204030203" pitchFamily="34" charset="0"/>
              </a:rPr>
              <a:t>sulla</a:t>
            </a:r>
            <a:r>
              <a:rPr lang="en-US" sz="3200" dirty="0">
                <a:latin typeface="Lato" panose="020F0502020204030203" pitchFamily="34" charset="0"/>
              </a:rPr>
              <a:t> </a:t>
            </a:r>
            <a:r>
              <a:rPr lang="en-US" sz="3200" dirty="0" err="1">
                <a:latin typeface="Lato" panose="020F0502020204030203" pitchFamily="34" charset="0"/>
              </a:rPr>
              <a:t>norme</a:t>
            </a:r>
            <a:r>
              <a:rPr lang="en-US" sz="3200" dirty="0">
                <a:latin typeface="Lato" panose="020F0502020204030203" pitchFamily="34" charset="0"/>
              </a:rPr>
              <a:t> </a:t>
            </a:r>
            <a:r>
              <a:rPr lang="en-US" sz="3200" dirty="0" err="1">
                <a:latin typeface="Lato" panose="020F0502020204030203" pitchFamily="34" charset="0"/>
              </a:rPr>
              <a:t>dei</a:t>
            </a:r>
            <a:r>
              <a:rPr lang="en-US" sz="3200" dirty="0">
                <a:latin typeface="Lato" panose="020F0502020204030203" pitchFamily="34" charset="0"/>
              </a:rPr>
              <a:t> </a:t>
            </a:r>
            <a:r>
              <a:rPr lang="en-US" sz="3200" dirty="0" err="1">
                <a:latin typeface="Lato" panose="020F0502020204030203" pitchFamily="34" charset="0"/>
              </a:rPr>
              <a:t>singoli</a:t>
            </a:r>
            <a:r>
              <a:rPr lang="en-US" sz="3200" dirty="0">
                <a:latin typeface="Lato" panose="020F0502020204030203" pitchFamily="34" charset="0"/>
              </a:rPr>
              <a:t> </a:t>
            </a:r>
            <a:r>
              <a:rPr lang="en-US" sz="3200" dirty="0" err="1">
                <a:latin typeface="Lato" panose="020F0502020204030203" pitchFamily="34" charset="0"/>
              </a:rPr>
              <a:t>stati</a:t>
            </a:r>
            <a:endParaRPr lang="en-US" sz="3200" dirty="0">
              <a:latin typeface="Lato" panose="020F0502020204030203" pitchFamily="34" charset="0"/>
            </a:endParaRPr>
          </a:p>
        </p:txBody>
      </p:sp>
      <p:pic>
        <p:nvPicPr>
          <p:cNvPr id="80" name="Picture 79">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pic>
        <p:nvPicPr>
          <p:cNvPr id="2" name="Imagen 1" descr="Texto&#10;&#10;Descripción generada automáticamente">
            <a:extLst>
              <a:ext uri="{FF2B5EF4-FFF2-40B4-BE49-F238E27FC236}">
                <a16:creationId xmlns:a16="http://schemas.microsoft.com/office/drawing/2014/main" id="{9A2A7A24-24CD-41FB-B435-67D954E91A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02597" y="6156542"/>
            <a:ext cx="962581" cy="516699"/>
          </a:xfrm>
          <a:prstGeom prst="rect">
            <a:avLst/>
          </a:prstGeom>
        </p:spPr>
      </p:pic>
    </p:spTree>
    <p:extLst>
      <p:ext uri="{BB962C8B-B14F-4D97-AF65-F5344CB8AC3E}">
        <p14:creationId xmlns:p14="http://schemas.microsoft.com/office/powerpoint/2010/main" val="10242169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49776-4E8C-4822-9331-6A9F336A49AD}"/>
              </a:ext>
            </a:extLst>
          </p:cNvPr>
          <p:cNvSpPr>
            <a:spLocks noGrp="1"/>
          </p:cNvSpPr>
          <p:nvPr>
            <p:ph type="title"/>
          </p:nvPr>
        </p:nvSpPr>
        <p:spPr>
          <a:xfrm>
            <a:off x="849683" y="1240076"/>
            <a:ext cx="2727813" cy="4584527"/>
          </a:xfrm>
        </p:spPr>
        <p:txBody>
          <a:bodyPr>
            <a:normAutofit/>
          </a:bodyPr>
          <a:lstStyle/>
          <a:p>
            <a:r>
              <a:rPr lang="it-IT">
                <a:solidFill>
                  <a:srgbClr val="FFFFFF"/>
                </a:solidFill>
                <a:latin typeface="Garamond" panose="02020404030301010803" pitchFamily="18" charset="0"/>
                <a:cs typeface="Times New Roman" panose="02020603050405020304" pitchFamily="18" charset="0"/>
              </a:rPr>
              <a:t> Agenda</a:t>
            </a:r>
            <a:endParaRPr lang="it-IT">
              <a:solidFill>
                <a:srgbClr val="FFFFFF"/>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45FE415E-FAC2-46DC-B0E2-13D8A5D4A111}"/>
              </a:ext>
            </a:extLst>
          </p:cNvPr>
          <p:cNvSpPr>
            <a:spLocks noGrp="1"/>
          </p:cNvSpPr>
          <p:nvPr>
            <p:ph idx="1"/>
          </p:nvPr>
        </p:nvSpPr>
        <p:spPr>
          <a:xfrm>
            <a:off x="4705594" y="1240077"/>
            <a:ext cx="6034827" cy="4916465"/>
          </a:xfrm>
        </p:spPr>
        <p:txBody>
          <a:bodyPr anchor="t">
            <a:normAutofit/>
          </a:bodyPr>
          <a:lstStyle/>
          <a:p>
            <a:pPr>
              <a:spcAft>
                <a:spcPts val="800"/>
              </a:spcAft>
              <a:buFont typeface="Wingdings" panose="05000000000000000000" pitchFamily="2" charset="2"/>
              <a:buChar char="Ø"/>
            </a:pPr>
            <a:r>
              <a:rPr lang="it-IT" dirty="0">
                <a:effectLst/>
                <a:ea typeface="Calibri" panose="020F0502020204030204" pitchFamily="34" charset="0"/>
                <a:cs typeface="Times New Roman" panose="02020603050405020304" pitchFamily="18" charset="0"/>
              </a:rPr>
              <a:t> Il Mod. 720. Cosa contiene, quando si presenta, storia e sanzioni</a:t>
            </a:r>
            <a:endParaRPr lang="es-ES"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it-IT" dirty="0">
                <a:effectLst/>
                <a:ea typeface="Calibri" panose="020F0502020204030204" pitchFamily="34" charset="0"/>
                <a:cs typeface="Times New Roman" panose="02020603050405020304" pitchFamily="18" charset="0"/>
              </a:rPr>
              <a:t>Il colloquio fra amministrazioni fiscali</a:t>
            </a:r>
            <a:endParaRPr lang="es-ES"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it-IT" dirty="0">
                <a:effectLst/>
                <a:ea typeface="Calibri" panose="020F0502020204030204" pitchFamily="34" charset="0"/>
                <a:cs typeface="Times New Roman" panose="02020603050405020304" pitchFamily="18" charset="0"/>
              </a:rPr>
              <a:t>Residenza fiscale. Nozione, incertezze. Doppie residenze</a:t>
            </a:r>
            <a:endParaRPr lang="es-ES" dirty="0">
              <a:effectLs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it-IT" dirty="0">
                <a:effectLst/>
                <a:ea typeface="Calibri" panose="020F0502020204030204" pitchFamily="34" charset="0"/>
                <a:cs typeface="Times New Roman" panose="02020603050405020304" pitchFamily="18" charset="0"/>
              </a:rPr>
              <a:t>Richiesta del Numero di identificazione per stranieri NIE. Similitudini e differenze da abilitazione alla residenza</a:t>
            </a:r>
            <a:endParaRPr lang="es-ES" dirty="0">
              <a:effectLst/>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it-IT" dirty="0">
                <a:effectLst/>
                <a:ea typeface="Calibri" panose="020F0502020204030204" pitchFamily="34" charset="0"/>
                <a:cs typeface="Times New Roman" panose="02020603050405020304" pitchFamily="18" charset="0"/>
              </a:rPr>
              <a:t>Alcune nozioni di stabile organizzazione in Italia, Legge Italiana e Convenzione contro le doppie imposizioni</a:t>
            </a:r>
            <a:endParaRPr lang="es-ES" dirty="0">
              <a:effectLst/>
              <a:ea typeface="Calibri" panose="020F0502020204030204" pitchFamily="34" charset="0"/>
              <a:cs typeface="Times New Roman" panose="02020603050405020304" pitchFamily="18" charset="0"/>
            </a:endParaRPr>
          </a:p>
        </p:txBody>
      </p:sp>
      <p:pic>
        <p:nvPicPr>
          <p:cNvPr id="5" name="Imagen 4" descr="Texto&#10;&#10;Descripción generada automáticamente">
            <a:extLst>
              <a:ext uri="{FF2B5EF4-FFF2-40B4-BE49-F238E27FC236}">
                <a16:creationId xmlns:a16="http://schemas.microsoft.com/office/drawing/2014/main" id="{7FE10514-8FC6-5AE5-36A5-8635CE51D1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02597" y="6156542"/>
            <a:ext cx="962581" cy="516699"/>
          </a:xfrm>
          <a:prstGeom prst="rect">
            <a:avLst/>
          </a:prstGeom>
        </p:spPr>
      </p:pic>
    </p:spTree>
    <p:extLst>
      <p:ext uri="{BB962C8B-B14F-4D97-AF65-F5344CB8AC3E}">
        <p14:creationId xmlns:p14="http://schemas.microsoft.com/office/powerpoint/2010/main" val="312355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9A8DF-E8F9-443A-83F6-6462E8FB37D8}"/>
              </a:ext>
            </a:extLst>
          </p:cNvPr>
          <p:cNvSpPr>
            <a:spLocks noGrp="1"/>
          </p:cNvSpPr>
          <p:nvPr>
            <p:ph type="title"/>
          </p:nvPr>
        </p:nvSpPr>
        <p:spPr>
          <a:xfrm>
            <a:off x="882651" y="977028"/>
            <a:ext cx="3333410" cy="5237503"/>
          </a:xfrm>
        </p:spPr>
        <p:txBody>
          <a:bodyPr anchor="ctr">
            <a:normAutofit/>
          </a:bodyPr>
          <a:lstStyle/>
          <a:p>
            <a:r>
              <a:rPr lang="it-IT" dirty="0">
                <a:latin typeface="Times New Roman" panose="02020603050405020304" pitchFamily="18" charset="0"/>
                <a:cs typeface="Times New Roman" panose="02020603050405020304" pitchFamily="18" charset="0"/>
              </a:rPr>
              <a:t>Il Mod. 720. Cosa contiene, quando si presenta, storia e sanzioni.</a:t>
            </a:r>
            <a:br>
              <a:rPr lang="it-IT" dirty="0">
                <a:latin typeface="Times New Roman" panose="02020603050405020304" pitchFamily="18" charset="0"/>
                <a:cs typeface="Times New Roman" panose="02020603050405020304" pitchFamily="18" charset="0"/>
              </a:rPr>
            </a:br>
            <a:br>
              <a:rPr lang="it-IT" dirty="0"/>
            </a:br>
            <a:endParaRPr lang="en-US" dirty="0"/>
          </a:p>
        </p:txBody>
      </p:sp>
      <p:sp>
        <p:nvSpPr>
          <p:cNvPr id="27" name="Rectangle 26">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ADC809-B0D1-4C43-A3B7-B61755912FDC}"/>
              </a:ext>
            </a:extLst>
          </p:cNvPr>
          <p:cNvSpPr>
            <a:spLocks noGrp="1"/>
          </p:cNvSpPr>
          <p:nvPr>
            <p:ph idx="1"/>
          </p:nvPr>
        </p:nvSpPr>
        <p:spPr>
          <a:xfrm>
            <a:off x="5791954" y="977029"/>
            <a:ext cx="5428789" cy="5237503"/>
          </a:xfrm>
        </p:spPr>
        <p:txBody>
          <a:bodyPr anchor="ctr">
            <a:normAutofit fontScale="85000" lnSpcReduction="10000"/>
          </a:bodyPr>
          <a:lstStyle/>
          <a:p>
            <a:pPr>
              <a:lnSpc>
                <a:spcPct val="110000"/>
              </a:lnSpc>
            </a:pPr>
            <a:endParaRPr lang="it-IT" sz="1000" dirty="0">
              <a:solidFill>
                <a:schemeClr val="bg1"/>
              </a:solidFill>
              <a:effectLst/>
              <a:ea typeface="Calibri" panose="020F0502020204030204" pitchFamily="34" charset="0"/>
              <a:cs typeface="Times New Roman" panose="02020603050405020304" pitchFamily="18" charset="0"/>
            </a:endParaRPr>
          </a:p>
          <a:p>
            <a:pPr marL="0" indent="0">
              <a:lnSpc>
                <a:spcPct val="110000"/>
              </a:lnSpc>
              <a:buNone/>
            </a:pPr>
            <a:r>
              <a:rPr lang="it-IT" sz="1500" dirty="0">
                <a:solidFill>
                  <a:schemeClr val="bg1"/>
                </a:solidFill>
                <a:effectLst/>
                <a:ea typeface="Calibri" panose="020F0502020204030204" pitchFamily="34" charset="0"/>
                <a:cs typeface="Times New Roman" panose="02020603050405020304" pitchFamily="18" charset="0"/>
              </a:rPr>
              <a:t>Il Mod. 720 è una dichiarazione di relativamente recente introduzione ha delle affinità con il nostro quadro W del Modello Unico di Dichiarazione dei Redditi delle Persone Fisiche </a:t>
            </a:r>
            <a:r>
              <a:rPr lang="it-IT" sz="1500" dirty="0">
                <a:solidFill>
                  <a:schemeClr val="bg1"/>
                </a:solidFill>
                <a:ea typeface="Calibri" panose="020F0502020204030204" pitchFamily="34" charset="0"/>
                <a:cs typeface="Times New Roman" panose="02020603050405020304" pitchFamily="18" charset="0"/>
              </a:rPr>
              <a:t>. </a:t>
            </a:r>
            <a:r>
              <a:rPr lang="it-IT" sz="1500" dirty="0">
                <a:solidFill>
                  <a:schemeClr val="bg1"/>
                </a:solidFill>
                <a:effectLst/>
                <a:ea typeface="Calibri" panose="020F0502020204030204" pitchFamily="34" charset="0"/>
                <a:cs typeface="Times New Roman" panose="02020603050405020304" pitchFamily="18" charset="0"/>
              </a:rPr>
              <a:t>VI è obbligo di presentare il Mod. 720 da parte di tutti i contribuenti Spagnoli, salvo limitate eccezioni.</a:t>
            </a:r>
            <a:endParaRPr lang="it-IT" sz="1500" dirty="0">
              <a:solidFill>
                <a:schemeClr val="bg1"/>
              </a:solidFill>
              <a:ea typeface="Calibri" panose="020F0502020204030204" pitchFamily="34" charset="0"/>
              <a:cs typeface="Times New Roman" panose="02020603050405020304" pitchFamily="18" charset="0"/>
            </a:endParaRPr>
          </a:p>
          <a:p>
            <a:pPr marL="0" indent="0">
              <a:lnSpc>
                <a:spcPct val="110000"/>
              </a:lnSpc>
              <a:buNone/>
            </a:pPr>
            <a:r>
              <a:rPr lang="it-IT" sz="1500" dirty="0">
                <a:solidFill>
                  <a:schemeClr val="bg1"/>
                </a:solidFill>
                <a:effectLst/>
                <a:ea typeface="Calibri" panose="020F0502020204030204" pitchFamily="34" charset="0"/>
                <a:cs typeface="Times New Roman" panose="02020603050405020304" pitchFamily="18" charset="0"/>
              </a:rPr>
              <a:t>Si tratta di onere di monitoraggio fiscale; dalla presentazione del modello non ne consegue alcuna imposizione fiscale. Vero è che le risultanze del modello dovranno essere congrue e rispondenti alla dichiarazione sul patrimonio che è la base dichiarativa per l’imposta patrimoniale esistente in Spagna .</a:t>
            </a:r>
          </a:p>
          <a:p>
            <a:pPr>
              <a:lnSpc>
                <a:spcPct val="110000"/>
              </a:lnSpc>
              <a:spcAft>
                <a:spcPts val="800"/>
              </a:spcAft>
            </a:pPr>
            <a:r>
              <a:rPr lang="it-IT" sz="1500" dirty="0">
                <a:solidFill>
                  <a:schemeClr val="bg1"/>
                </a:solidFill>
                <a:effectLst/>
                <a:ea typeface="Calibri" panose="020F0502020204030204" pitchFamily="34" charset="0"/>
                <a:cs typeface="Times New Roman" panose="02020603050405020304" pitchFamily="18" charset="0"/>
              </a:rPr>
              <a:t>La dichiarazione accoglie, in distinte sezioni, l’elencazione analitica:</a:t>
            </a:r>
            <a:endParaRPr lang="es-ES" sz="1500" dirty="0">
              <a:solidFill>
                <a:schemeClr val="bg1"/>
              </a:solidFill>
              <a:effectLst/>
              <a:ea typeface="Calibri" panose="020F0502020204030204" pitchFamily="34" charset="0"/>
              <a:cs typeface="Times New Roman" panose="02020603050405020304" pitchFamily="18" charset="0"/>
            </a:endParaRPr>
          </a:p>
          <a:p>
            <a:pPr marL="342900" lvl="0" indent="-342900">
              <a:lnSpc>
                <a:spcPct val="110000"/>
              </a:lnSpc>
              <a:buFont typeface="+mj-lt"/>
              <a:buAutoNum type="alphaLcPeriod"/>
            </a:pPr>
            <a:r>
              <a:rPr lang="it-IT" sz="1500" dirty="0">
                <a:solidFill>
                  <a:schemeClr val="bg1"/>
                </a:solidFill>
                <a:effectLst/>
                <a:ea typeface="Calibri" panose="020F0502020204030204" pitchFamily="34" charset="0"/>
                <a:cs typeface="Times New Roman" panose="02020603050405020304" pitchFamily="18" charset="0"/>
              </a:rPr>
              <a:t>Degli immobili sui quali si hanno diritti reali di proprietà;</a:t>
            </a:r>
            <a:endParaRPr lang="es-ES" sz="1500" dirty="0">
              <a:solidFill>
                <a:schemeClr val="bg1"/>
              </a:solidFill>
              <a:effectLst/>
              <a:ea typeface="Calibri" panose="020F0502020204030204" pitchFamily="34" charset="0"/>
              <a:cs typeface="Times New Roman" panose="02020603050405020304" pitchFamily="18" charset="0"/>
            </a:endParaRPr>
          </a:p>
          <a:p>
            <a:pPr marL="342900" lvl="0" indent="-342900">
              <a:lnSpc>
                <a:spcPct val="110000"/>
              </a:lnSpc>
              <a:buFont typeface="+mj-lt"/>
              <a:buAutoNum type="alphaLcPeriod"/>
            </a:pPr>
            <a:r>
              <a:rPr lang="it-IT" sz="1500" dirty="0">
                <a:solidFill>
                  <a:schemeClr val="bg1"/>
                </a:solidFill>
                <a:effectLst/>
                <a:ea typeface="Calibri" panose="020F0502020204030204" pitchFamily="34" charset="0"/>
                <a:cs typeface="Times New Roman" panose="02020603050405020304" pitchFamily="18" charset="0"/>
              </a:rPr>
              <a:t>Dei conti correnti bancari con disponibilità liquide;</a:t>
            </a:r>
            <a:endParaRPr lang="es-ES" sz="1500" dirty="0">
              <a:solidFill>
                <a:schemeClr val="bg1"/>
              </a:solidFill>
              <a:effectLst/>
              <a:ea typeface="Calibri" panose="020F0502020204030204" pitchFamily="34" charset="0"/>
              <a:cs typeface="Times New Roman" panose="02020603050405020304" pitchFamily="18" charset="0"/>
            </a:endParaRPr>
          </a:p>
          <a:p>
            <a:pPr marL="342900" lvl="0" indent="-342900">
              <a:lnSpc>
                <a:spcPct val="110000"/>
              </a:lnSpc>
              <a:spcAft>
                <a:spcPts val="800"/>
              </a:spcAft>
              <a:buFont typeface="+mj-lt"/>
              <a:buAutoNum type="alphaLcPeriod"/>
            </a:pPr>
            <a:r>
              <a:rPr lang="it-IT" sz="1500" dirty="0">
                <a:solidFill>
                  <a:schemeClr val="bg1"/>
                </a:solidFill>
                <a:effectLst/>
                <a:ea typeface="Calibri" panose="020F0502020204030204" pitchFamily="34" charset="0"/>
                <a:cs typeface="Times New Roman" panose="02020603050405020304" pitchFamily="18" charset="0"/>
              </a:rPr>
              <a:t>Dei valori finanziari, ogni singolo prodotto incluse le polizze vita.</a:t>
            </a:r>
            <a:endParaRPr lang="es-ES" sz="1500" dirty="0">
              <a:solidFill>
                <a:schemeClr val="bg1"/>
              </a:solidFill>
              <a:effectLst/>
              <a:ea typeface="Calibri" panose="020F0502020204030204" pitchFamily="34" charset="0"/>
              <a:cs typeface="Times New Roman" panose="02020603050405020304" pitchFamily="18" charset="0"/>
            </a:endParaRPr>
          </a:p>
          <a:p>
            <a:pPr marL="0" indent="0">
              <a:lnSpc>
                <a:spcPct val="110000"/>
              </a:lnSpc>
              <a:spcAft>
                <a:spcPts val="800"/>
              </a:spcAft>
              <a:buNone/>
            </a:pPr>
            <a:r>
              <a:rPr lang="it-IT" sz="1500" dirty="0">
                <a:solidFill>
                  <a:schemeClr val="bg1"/>
                </a:solidFill>
                <a:effectLst/>
                <a:ea typeface="Calibri" panose="020F0502020204030204" pitchFamily="34" charset="0"/>
                <a:cs typeface="Times New Roman" panose="02020603050405020304" pitchFamily="18" charset="0"/>
              </a:rPr>
              <a:t>Il valore minimo totale delle disponibilità all’estero che obbliga alla presentazione del modello è pari ad € 50.000,00 per ciascun blocco di beni</a:t>
            </a:r>
            <a:r>
              <a:rPr lang="it-IT" sz="1500" dirty="0">
                <a:solidFill>
                  <a:schemeClr val="bg1"/>
                </a:solidFill>
                <a:ea typeface="Calibri" panose="020F0502020204030204" pitchFamily="34" charset="0"/>
                <a:cs typeface="Times New Roman" panose="02020603050405020304" pitchFamily="18" charset="0"/>
              </a:rPr>
              <a:t>. </a:t>
            </a:r>
            <a:r>
              <a:rPr lang="it-IT" sz="1500" dirty="0">
                <a:solidFill>
                  <a:schemeClr val="bg1"/>
                </a:solidFill>
                <a:effectLst/>
                <a:ea typeface="Calibri" panose="020F0502020204030204" pitchFamily="34" charset="0"/>
                <a:cs typeface="Times New Roman" panose="02020603050405020304" pitchFamily="18" charset="0"/>
              </a:rPr>
              <a:t>Negli anni successivi si apportano variazioni, di un bene esistente di valore superiore a € 20.000,00.</a:t>
            </a:r>
            <a:endParaRPr lang="es-ES" sz="1500" dirty="0">
              <a:solidFill>
                <a:schemeClr val="bg1"/>
              </a:solidFill>
              <a:effectLst/>
              <a:ea typeface="Calibri" panose="020F0502020204030204" pitchFamily="34" charset="0"/>
              <a:cs typeface="Times New Roman" panose="02020603050405020304" pitchFamily="18" charset="0"/>
            </a:endParaRPr>
          </a:p>
          <a:p>
            <a:pPr>
              <a:lnSpc>
                <a:spcPct val="110000"/>
              </a:lnSpc>
            </a:pPr>
            <a:endParaRPr lang="it-I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it-I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it-IT"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s-ES" sz="1000" dirty="0">
              <a:solidFill>
                <a:schemeClr val="bg1"/>
              </a:solidFill>
              <a:latin typeface="Open Sans" panose="020B0606030504020204" pitchFamily="34" charset="0"/>
            </a:endParaRPr>
          </a:p>
          <a:p>
            <a:pPr marL="742950" lvl="1" indent="-285750">
              <a:lnSpc>
                <a:spcPct val="110000"/>
              </a:lnSpc>
            </a:pPr>
            <a:endParaRPr lang="it-IT" sz="1000" dirty="0">
              <a:solidFill>
                <a:schemeClr val="bg1"/>
              </a:solidFill>
            </a:endParaRPr>
          </a:p>
        </p:txBody>
      </p:sp>
      <p:pic>
        <p:nvPicPr>
          <p:cNvPr id="4" name="Imagen 3">
            <a:extLst>
              <a:ext uri="{FF2B5EF4-FFF2-40B4-BE49-F238E27FC236}">
                <a16:creationId xmlns:a16="http://schemas.microsoft.com/office/drawing/2014/main" id="{D693BA9B-D63A-3D98-A891-ADB53AEDE895}"/>
              </a:ext>
            </a:extLst>
          </p:cNvPr>
          <p:cNvPicPr>
            <a:picLocks noChangeAspect="1"/>
          </p:cNvPicPr>
          <p:nvPr/>
        </p:nvPicPr>
        <p:blipFill>
          <a:blip r:embed="rId2"/>
          <a:stretch>
            <a:fillRect/>
          </a:stretch>
        </p:blipFill>
        <p:spPr>
          <a:xfrm>
            <a:off x="10965684" y="6198367"/>
            <a:ext cx="963251" cy="518205"/>
          </a:xfrm>
          <a:prstGeom prst="rect">
            <a:avLst/>
          </a:prstGeom>
        </p:spPr>
      </p:pic>
    </p:spTree>
    <p:extLst>
      <p:ext uri="{BB962C8B-B14F-4D97-AF65-F5344CB8AC3E}">
        <p14:creationId xmlns:p14="http://schemas.microsoft.com/office/powerpoint/2010/main" val="279155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39A8DF-E8F9-443A-83F6-6462E8FB37D8}"/>
              </a:ext>
            </a:extLst>
          </p:cNvPr>
          <p:cNvSpPr>
            <a:spLocks noGrp="1"/>
          </p:cNvSpPr>
          <p:nvPr>
            <p:ph type="title"/>
          </p:nvPr>
        </p:nvSpPr>
        <p:spPr>
          <a:xfrm>
            <a:off x="882651" y="977028"/>
            <a:ext cx="3333410" cy="5237503"/>
          </a:xfrm>
        </p:spPr>
        <p:txBody>
          <a:bodyPr anchor="ctr">
            <a:normAutofit/>
          </a:bodyPr>
          <a:lstStyle/>
          <a:p>
            <a:r>
              <a:rPr lang="it-IT" dirty="0">
                <a:latin typeface="Times New Roman" panose="02020603050405020304" pitchFamily="18" charset="0"/>
                <a:cs typeface="Times New Roman" panose="02020603050405020304" pitchFamily="18" charset="0"/>
              </a:rPr>
              <a:t>Il Mod. 720. Cosa contiene, quando si presenta, storia e sanzioni.</a:t>
            </a:r>
            <a:br>
              <a:rPr lang="it-IT" dirty="0"/>
            </a:br>
            <a:endParaRPr lang="en-US" dirty="0"/>
          </a:p>
        </p:txBody>
      </p:sp>
      <p:sp>
        <p:nvSpPr>
          <p:cNvPr id="24" name="Rectangle 23">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ADC809-B0D1-4C43-A3B7-B61755912FDC}"/>
              </a:ext>
            </a:extLst>
          </p:cNvPr>
          <p:cNvSpPr>
            <a:spLocks noGrp="1"/>
          </p:cNvSpPr>
          <p:nvPr>
            <p:ph idx="1"/>
          </p:nvPr>
        </p:nvSpPr>
        <p:spPr>
          <a:xfrm>
            <a:off x="5791954" y="977029"/>
            <a:ext cx="5428789" cy="5237503"/>
          </a:xfrm>
        </p:spPr>
        <p:txBody>
          <a:bodyPr anchor="ctr">
            <a:normAutofit fontScale="92500" lnSpcReduction="10000"/>
          </a:bodyPr>
          <a:lstStyle/>
          <a:p>
            <a:pPr marL="0" indent="0">
              <a:lnSpc>
                <a:spcPct val="110000"/>
              </a:lnSpc>
              <a:spcAft>
                <a:spcPts val="800"/>
              </a:spcAft>
              <a:buNone/>
            </a:pPr>
            <a:r>
              <a:rPr lang="it-IT" sz="1400" dirty="0">
                <a:solidFill>
                  <a:schemeClr val="bg1"/>
                </a:solidFill>
                <a:effectLst/>
                <a:ea typeface="Calibri" panose="020F0502020204030204" pitchFamily="34" charset="0"/>
                <a:cs typeface="Times New Roman" panose="02020603050405020304" pitchFamily="18" charset="0"/>
              </a:rPr>
              <a:t>Per esemplificare un contribuente spagnolo che abbia una </a:t>
            </a:r>
            <a:r>
              <a:rPr lang="it-IT" sz="1400" dirty="0" err="1">
                <a:solidFill>
                  <a:schemeClr val="bg1"/>
                </a:solidFill>
                <a:effectLst/>
                <a:ea typeface="Calibri" panose="020F0502020204030204" pitchFamily="34" charset="0"/>
                <a:cs typeface="Times New Roman" panose="02020603050405020304" pitchFamily="18" charset="0"/>
              </a:rPr>
              <a:t>contitolarietà</a:t>
            </a:r>
            <a:r>
              <a:rPr lang="it-IT" sz="1400" dirty="0">
                <a:solidFill>
                  <a:schemeClr val="bg1"/>
                </a:solidFill>
                <a:effectLst/>
                <a:ea typeface="Calibri" panose="020F0502020204030204" pitchFamily="34" charset="0"/>
                <a:cs typeface="Times New Roman" panose="02020603050405020304" pitchFamily="18" charset="0"/>
              </a:rPr>
              <a:t> di un immobile fuori dalla Spagna che vale 49.000 €, oltre alla disponibilità di un conto corrente presso un istituto bancario con valore di altri 49.000 € ed infine uno o più prodotti finanziari (azioni, obbligazioni, fondi, </a:t>
            </a:r>
            <a:r>
              <a:rPr lang="it-IT" sz="1400" dirty="0" err="1">
                <a:solidFill>
                  <a:schemeClr val="bg1"/>
                </a:solidFill>
                <a:effectLst/>
                <a:ea typeface="Calibri" panose="020F0502020204030204" pitchFamily="34" charset="0"/>
                <a:cs typeface="Times New Roman" panose="02020603050405020304" pitchFamily="18" charset="0"/>
              </a:rPr>
              <a:t>Etf</a:t>
            </a:r>
            <a:r>
              <a:rPr lang="it-IT" sz="1400" dirty="0">
                <a:solidFill>
                  <a:schemeClr val="bg1"/>
                </a:solidFill>
                <a:effectLst/>
                <a:ea typeface="Calibri" panose="020F0502020204030204" pitchFamily="34" charset="0"/>
                <a:cs typeface="Times New Roman" panose="02020603050405020304" pitchFamily="18" charset="0"/>
              </a:rPr>
              <a:t>, Polizze Vita etc. etc.) del valore di altri 49.000 € non sarebbe tenuto a presentare il mod. 720 pur avendo disponibilità all’estero ben superiori ad un totale di € 50.000.</a:t>
            </a:r>
            <a:endParaRPr lang="es-ES" sz="1400" dirty="0">
              <a:solidFill>
                <a:schemeClr val="bg1"/>
              </a:solidFill>
              <a:ea typeface="Calibri" panose="020F0502020204030204" pitchFamily="34" charset="0"/>
              <a:cs typeface="Times New Roman" panose="02020603050405020304" pitchFamily="18" charset="0"/>
            </a:endParaRPr>
          </a:p>
          <a:p>
            <a:pPr>
              <a:lnSpc>
                <a:spcPct val="110000"/>
              </a:lnSpc>
              <a:spcAft>
                <a:spcPts val="800"/>
              </a:spcAft>
              <a:buFont typeface="Wingdings" panose="05000000000000000000" pitchFamily="2" charset="2"/>
              <a:buChar char="Ø"/>
            </a:pPr>
            <a:r>
              <a:rPr lang="it-IT" sz="1400" b="1" dirty="0">
                <a:solidFill>
                  <a:schemeClr val="bg1"/>
                </a:solidFill>
                <a:effectLst/>
                <a:ea typeface="Calibri" panose="020F0502020204030204" pitchFamily="34" charset="0"/>
                <a:cs typeface="Times New Roman" panose="02020603050405020304" pitchFamily="18" charset="0"/>
              </a:rPr>
              <a:t>Il Modello si presenta in via telematica</a:t>
            </a:r>
            <a:r>
              <a:rPr lang="it-IT" sz="1400" dirty="0">
                <a:solidFill>
                  <a:schemeClr val="bg1"/>
                </a:solidFill>
                <a:effectLst/>
                <a:ea typeface="Calibri" panose="020F0502020204030204" pitchFamily="34" charset="0"/>
                <a:cs typeface="Times New Roman" panose="02020603050405020304" pitchFamily="18" charset="0"/>
              </a:rPr>
              <a:t>, </a:t>
            </a:r>
            <a:r>
              <a:rPr lang="it-IT" sz="1400" b="1" dirty="0">
                <a:solidFill>
                  <a:schemeClr val="bg1"/>
                </a:solidFill>
                <a:effectLst/>
                <a:ea typeface="Calibri" panose="020F0502020204030204" pitchFamily="34" charset="0"/>
                <a:cs typeface="Times New Roman" panose="02020603050405020304" pitchFamily="18" charset="0"/>
              </a:rPr>
              <a:t>annualmente ed entro il 31 marzo di ciascun anno</a:t>
            </a:r>
            <a:r>
              <a:rPr lang="it-IT" sz="1400" dirty="0">
                <a:solidFill>
                  <a:schemeClr val="bg1"/>
                </a:solidFill>
                <a:effectLst/>
                <a:ea typeface="Calibri" panose="020F0502020204030204" pitchFamily="34" charset="0"/>
                <a:cs typeface="Times New Roman" panose="02020603050405020304" pitchFamily="18" charset="0"/>
              </a:rPr>
              <a:t>.</a:t>
            </a:r>
          </a:p>
          <a:p>
            <a:pPr marL="0" indent="0">
              <a:lnSpc>
                <a:spcPct val="110000"/>
              </a:lnSpc>
              <a:spcAft>
                <a:spcPts val="800"/>
              </a:spcAft>
              <a:buNone/>
            </a:pPr>
            <a:r>
              <a:rPr lang="it-IT" sz="1400" b="1" dirty="0">
                <a:solidFill>
                  <a:schemeClr val="bg1"/>
                </a:solidFill>
                <a:effectLst/>
                <a:ea typeface="Calibri" panose="020F0502020204030204" pitchFamily="34" charset="0"/>
                <a:cs typeface="Times New Roman" panose="02020603050405020304" pitchFamily="18" charset="0"/>
              </a:rPr>
              <a:t>E’ stato duramente osteggiato sin dalla sua introduzione perché visto come una abusiva intrusione nell’ambito del segreto bancario. La sua esistenza, viceversa, è stata sollecitata per facilitare i controlli e contrastare fenomeni </a:t>
            </a:r>
            <a:r>
              <a:rPr lang="it-IT" sz="1800" b="1" dirty="0">
                <a:solidFill>
                  <a:schemeClr val="bg1"/>
                </a:solidFill>
                <a:effectLst/>
                <a:ea typeface="Calibri" panose="020F0502020204030204" pitchFamily="34" charset="0"/>
                <a:cs typeface="Times New Roman" panose="02020603050405020304" pitchFamily="18" charset="0"/>
              </a:rPr>
              <a:t>di</a:t>
            </a:r>
            <a:r>
              <a:rPr lang="it-IT" sz="1400" b="1" dirty="0">
                <a:solidFill>
                  <a:schemeClr val="bg1"/>
                </a:solidFill>
                <a:effectLst/>
                <a:ea typeface="Calibri" panose="020F0502020204030204" pitchFamily="34" charset="0"/>
                <a:cs typeface="Times New Roman" panose="02020603050405020304" pitchFamily="18" charset="0"/>
              </a:rPr>
              <a:t> evasione transnazionale, soprattutto verso paradisi fiscali.</a:t>
            </a:r>
          </a:p>
          <a:p>
            <a:pPr>
              <a:lnSpc>
                <a:spcPct val="110000"/>
              </a:lnSpc>
              <a:spcAft>
                <a:spcPts val="800"/>
              </a:spcAft>
            </a:pPr>
            <a:r>
              <a:rPr lang="it-IT" sz="1400" dirty="0">
                <a:solidFill>
                  <a:schemeClr val="bg1"/>
                </a:solidFill>
                <a:effectLst/>
                <a:ea typeface="Calibri" panose="020F0502020204030204" pitchFamily="34" charset="0"/>
                <a:cs typeface="Times New Roman" panose="02020603050405020304" pitchFamily="18" charset="0"/>
              </a:rPr>
              <a:t>In caso di adesione al Regime Speciale degli </a:t>
            </a:r>
            <a:r>
              <a:rPr lang="it-IT" sz="1400" dirty="0" err="1">
                <a:solidFill>
                  <a:schemeClr val="bg1"/>
                </a:solidFill>
                <a:effectLst/>
                <a:ea typeface="Calibri" panose="020F0502020204030204" pitchFamily="34" charset="0"/>
                <a:cs typeface="Times New Roman" panose="02020603050405020304" pitchFamily="18" charset="0"/>
              </a:rPr>
              <a:t>Impatriati</a:t>
            </a:r>
            <a:r>
              <a:rPr lang="it-IT" sz="1400" dirty="0">
                <a:solidFill>
                  <a:schemeClr val="bg1"/>
                </a:solidFill>
                <a:effectLst/>
                <a:ea typeface="Calibri" panose="020F0502020204030204" pitchFamily="34" charset="0"/>
                <a:cs typeface="Times New Roman" panose="02020603050405020304" pitchFamily="18" charset="0"/>
              </a:rPr>
              <a:t>, lo straniero aderente pur divenendo contribuente spagnolo non ha obbligo al mod. 720</a:t>
            </a:r>
            <a:r>
              <a:rPr lang="it-IT" sz="1400" dirty="0">
                <a:solidFill>
                  <a:schemeClr val="bg1"/>
                </a:solidFill>
                <a:ea typeface="Calibri" panose="020F0502020204030204" pitchFamily="34" charset="0"/>
                <a:cs typeface="Times New Roman" panose="02020603050405020304" pitchFamily="18" charset="0"/>
              </a:rPr>
              <a:t>.</a:t>
            </a:r>
            <a:endParaRPr lang="es-ES" sz="1400" dirty="0">
              <a:solidFill>
                <a:schemeClr val="bg1"/>
              </a:solidFill>
              <a:effectLst/>
              <a:ea typeface="Calibri" panose="020F0502020204030204" pitchFamily="34" charset="0"/>
              <a:cs typeface="Times New Roman" panose="02020603050405020304" pitchFamily="18" charset="0"/>
            </a:endParaRPr>
          </a:p>
          <a:p>
            <a:pPr>
              <a:lnSpc>
                <a:spcPct val="110000"/>
              </a:lnSpc>
            </a:pPr>
            <a:r>
              <a:rPr lang="it-IT" sz="1400" dirty="0">
                <a:solidFill>
                  <a:schemeClr val="bg1"/>
                </a:solidFill>
                <a:effectLst/>
                <a:ea typeface="Calibri" panose="020F0502020204030204" pitchFamily="34" charset="0"/>
                <a:cs typeface="Times New Roman" panose="02020603050405020304" pitchFamily="18" charset="0"/>
              </a:rPr>
              <a:t>Il Mod. 720 ed il suo regime sanzionatorio ha assurto alle cronache internazionali UE un paio di anni fa perché  stato oggetto di una censura con disapplicazione da parte della Corte di Giustizia Europea</a:t>
            </a:r>
            <a:endParaRPr lang="es-ES" sz="1400" dirty="0">
              <a:solidFill>
                <a:schemeClr val="bg1"/>
              </a:solidFill>
              <a:effectLst/>
              <a:ea typeface="Calibri" panose="020F0502020204030204" pitchFamily="34" charset="0"/>
              <a:cs typeface="Times New Roman" panose="02020603050405020304" pitchFamily="18" charset="0"/>
            </a:endParaRPr>
          </a:p>
          <a:p>
            <a:pPr>
              <a:lnSpc>
                <a:spcPct val="110000"/>
              </a:lnSpc>
              <a:spcAft>
                <a:spcPts val="800"/>
              </a:spcAft>
            </a:pPr>
            <a:endParaRPr lang="es-ES" sz="1000" b="1" dirty="0">
              <a:solidFill>
                <a:schemeClr val="bg1"/>
              </a:solidFill>
              <a:latin typeface="Open Sans" panose="020B0606030504020204" pitchFamily="34" charset="0"/>
            </a:endParaRPr>
          </a:p>
          <a:p>
            <a:pPr marL="742950" lvl="1" indent="-285750">
              <a:lnSpc>
                <a:spcPct val="110000"/>
              </a:lnSpc>
            </a:pPr>
            <a:endParaRPr lang="es-ES" sz="1000" dirty="0">
              <a:solidFill>
                <a:schemeClr val="bg1"/>
              </a:solidFill>
              <a:latin typeface="Open Sans" panose="020B0606030504020204" pitchFamily="34" charset="0"/>
            </a:endParaRPr>
          </a:p>
          <a:p>
            <a:pPr marL="742950" lvl="1" indent="-285750">
              <a:lnSpc>
                <a:spcPct val="110000"/>
              </a:lnSpc>
            </a:pPr>
            <a:endParaRPr lang="it-IT" sz="1000" dirty="0">
              <a:solidFill>
                <a:schemeClr val="bg1"/>
              </a:solidFill>
            </a:endParaRPr>
          </a:p>
        </p:txBody>
      </p:sp>
      <p:pic>
        <p:nvPicPr>
          <p:cNvPr id="4" name="Imagen 3" descr="Texto&#10;&#10;Descripción generada automáticamente">
            <a:extLst>
              <a:ext uri="{FF2B5EF4-FFF2-40B4-BE49-F238E27FC236}">
                <a16:creationId xmlns:a16="http://schemas.microsoft.com/office/drawing/2014/main" id="{4FEFC0BC-26D9-0DE4-25C8-1BAE1905EE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02597" y="6156542"/>
            <a:ext cx="962581" cy="516699"/>
          </a:xfrm>
          <a:prstGeom prst="rect">
            <a:avLst/>
          </a:prstGeom>
        </p:spPr>
      </p:pic>
    </p:spTree>
    <p:extLst>
      <p:ext uri="{BB962C8B-B14F-4D97-AF65-F5344CB8AC3E}">
        <p14:creationId xmlns:p14="http://schemas.microsoft.com/office/powerpoint/2010/main" val="376003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E39A8DF-E8F9-443A-83F6-6462E8FB37D8}"/>
              </a:ext>
            </a:extLst>
          </p:cNvPr>
          <p:cNvSpPr>
            <a:spLocks noGrp="1"/>
          </p:cNvSpPr>
          <p:nvPr>
            <p:ph type="title"/>
          </p:nvPr>
        </p:nvSpPr>
        <p:spPr>
          <a:xfrm>
            <a:off x="1451579" y="2303047"/>
            <a:ext cx="3272093" cy="2674198"/>
          </a:xfrm>
        </p:spPr>
        <p:txBody>
          <a:bodyPr anchor="t">
            <a:normAutofit/>
          </a:bodyPr>
          <a:lstStyle/>
          <a:p>
            <a:r>
              <a:rPr lang="it-IT" sz="2500">
                <a:latin typeface="Times New Roman" panose="02020603050405020304" pitchFamily="18" charset="0"/>
                <a:cs typeface="Times New Roman" panose="02020603050405020304" pitchFamily="18" charset="0"/>
              </a:rPr>
              <a:t>IL COLLOQUIO FRA AMMINISTRAZIONI FISCALI (SPAGNA-ITALIA)</a:t>
            </a:r>
            <a:br>
              <a:rPr lang="it-IT" sz="2500"/>
            </a:br>
            <a:endParaRPr lang="en-US" sz="2500"/>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3D1909D-5F17-EB93-FDB6-96CB0B4B9014}"/>
              </a:ext>
            </a:extLst>
          </p:cNvPr>
          <p:cNvGraphicFramePr>
            <a:graphicFrameLocks noGrp="1"/>
          </p:cNvGraphicFramePr>
          <p:nvPr>
            <p:ph idx="1"/>
            <p:extLst>
              <p:ext uri="{D42A27DB-BD31-4B8C-83A1-F6EECF244321}">
                <p14:modId xmlns:p14="http://schemas.microsoft.com/office/powerpoint/2010/main" val="342899623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descr="Texto&#10;&#10;Descripción generada automáticamente">
            <a:extLst>
              <a:ext uri="{FF2B5EF4-FFF2-40B4-BE49-F238E27FC236}">
                <a16:creationId xmlns:a16="http://schemas.microsoft.com/office/drawing/2014/main" id="{913FB538-CCC0-7EF9-2D9E-B01E5B236E7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02597" y="6156542"/>
            <a:ext cx="962581" cy="516699"/>
          </a:xfrm>
          <a:prstGeom prst="rect">
            <a:avLst/>
          </a:prstGeom>
        </p:spPr>
      </p:pic>
    </p:spTree>
    <p:extLst>
      <p:ext uri="{BB962C8B-B14F-4D97-AF65-F5344CB8AC3E}">
        <p14:creationId xmlns:p14="http://schemas.microsoft.com/office/powerpoint/2010/main" val="68019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3F776FFB-B582-1978-8146-CE186CC6ED88}"/>
              </a:ext>
            </a:extLst>
          </p:cNvPr>
          <p:cNvSpPr>
            <a:spLocks noGrp="1"/>
          </p:cNvSpPr>
          <p:nvPr>
            <p:ph type="title"/>
          </p:nvPr>
        </p:nvSpPr>
        <p:spPr>
          <a:xfrm>
            <a:off x="8614504" y="1240076"/>
            <a:ext cx="2727813" cy="4584527"/>
          </a:xfrm>
        </p:spPr>
        <p:txBody>
          <a:bodyPr vert="horz" lIns="91440" tIns="45720" rIns="91440" bIns="45720" rtlCol="0" anchor="t">
            <a:normAutofit/>
          </a:bodyPr>
          <a:lstStyle/>
          <a:p>
            <a:pPr defTabSz="914400"/>
            <a:r>
              <a:rPr lang="en-US" sz="2700" b="0" i="0" kern="1200" cap="all">
                <a:solidFill>
                  <a:srgbClr val="FFFFFF"/>
                </a:solidFill>
                <a:effectLst/>
                <a:latin typeface="+mj-lt"/>
                <a:ea typeface="+mj-ea"/>
                <a:cs typeface="+mj-cs"/>
              </a:rPr>
              <a:t>RICHIESTA DEL NUMERO DI IDENTIFICAZIONE PER STRANIERI NIE. SIMILITUDINI E DIFFERENZE DA ABILITAZIONE ALLA RESIDENZA.</a:t>
            </a:r>
            <a:br>
              <a:rPr lang="en-US" sz="2700" b="0" i="0" kern="1200" cap="all">
                <a:solidFill>
                  <a:srgbClr val="FFFFFF"/>
                </a:solidFill>
                <a:effectLst/>
                <a:latin typeface="+mj-lt"/>
                <a:ea typeface="+mj-ea"/>
                <a:cs typeface="+mj-cs"/>
              </a:rPr>
            </a:br>
            <a:endParaRPr lang="en-US" sz="2700" b="0" i="0" kern="1200" cap="all">
              <a:solidFill>
                <a:srgbClr val="FFFFFF"/>
              </a:solidFill>
              <a:effectLst/>
              <a:latin typeface="+mj-lt"/>
              <a:ea typeface="+mj-ea"/>
              <a:cs typeface="+mj-cs"/>
            </a:endParaRPr>
          </a:p>
        </p:txBody>
      </p:sp>
      <p:sp>
        <p:nvSpPr>
          <p:cNvPr id="10" name="CuadroTexto 11">
            <a:extLst>
              <a:ext uri="{FF2B5EF4-FFF2-40B4-BE49-F238E27FC236}">
                <a16:creationId xmlns:a16="http://schemas.microsoft.com/office/drawing/2014/main" id="{03C469BD-7BB1-64C4-8F4B-EBEC50F0ADF3}"/>
              </a:ext>
            </a:extLst>
          </p:cNvPr>
          <p:cNvSpPr txBox="1"/>
          <p:nvPr/>
        </p:nvSpPr>
        <p:spPr>
          <a:xfrm>
            <a:off x="1451579" y="1240077"/>
            <a:ext cx="6034827" cy="4916465"/>
          </a:xfrm>
          <a:prstGeom prst="rect">
            <a:avLst/>
          </a:prstGeom>
        </p:spPr>
        <p:txBody>
          <a:bodyPr vert="horz" lIns="91440" tIns="45720" rIns="91440" bIns="45720" rtlCol="0" anchor="t">
            <a:normAutofit/>
          </a:bodyPr>
          <a:lstStyle/>
          <a:p>
            <a:pPr marL="285750" indent="-228600" defTabSz="914400">
              <a:lnSpc>
                <a:spcPct val="120000"/>
              </a:lnSpc>
              <a:spcAft>
                <a:spcPts val="600"/>
              </a:spcAft>
              <a:buClr>
                <a:schemeClr val="accent1"/>
              </a:buClr>
              <a:buSzPct val="100000"/>
              <a:buFont typeface="Arial" panose="020B0604020202020204" pitchFamily="34" charset="0"/>
              <a:buChar char="•"/>
            </a:pPr>
            <a:r>
              <a:rPr lang="en-US"/>
              <a:t> In Spagna, l’analogo del codice fiscale Italiano è un numero che identifica un cittadino residente. In caso di non Cittadini – ovvero cittadini di altri stati che hanno rapporti con la Spagna- esiste egualmente un numero identificativo che viene chiamato con il suo acronimo NIE (numero de identitad del Estranjero).</a:t>
            </a:r>
          </a:p>
          <a:p>
            <a:pPr marL="285750" indent="-228600" defTabSz="914400">
              <a:lnSpc>
                <a:spcPct val="120000"/>
              </a:lnSpc>
              <a:spcAft>
                <a:spcPts val="600"/>
              </a:spcAft>
              <a:buClr>
                <a:schemeClr val="accent1"/>
              </a:buClr>
              <a:buSzPct val="100000"/>
              <a:buFont typeface="Arial" panose="020B0604020202020204" pitchFamily="34" charset="0"/>
              <a:buChar char="•"/>
            </a:pPr>
            <a:r>
              <a:rPr lang="en-US"/>
              <a:t>Questo numero serve per fare moltissime cose ed è indispensabile a prescindere se si è residenti o meno. </a:t>
            </a:r>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451581" y="1329476"/>
            <a:ext cx="10515600" cy="1325563"/>
          </a:xfrm>
          <a:prstGeom prst="rect">
            <a:avLst/>
          </a:prstGeom>
        </p:spPr>
        <p:txBody>
          <a:bodyPr vert="horz" lIns="91440" tIns="45720" rIns="91440" bIns="45720" rtlCol="0" anchor="t">
            <a:normAutofit/>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endParaRPr lang="es-ES" dirty="0"/>
          </a:p>
        </p:txBody>
      </p:sp>
      <p:pic>
        <p:nvPicPr>
          <p:cNvPr id="2" name="Imagen 1" descr="Texto&#10;&#10;Descripción generada automáticamente">
            <a:extLst>
              <a:ext uri="{FF2B5EF4-FFF2-40B4-BE49-F238E27FC236}">
                <a16:creationId xmlns:a16="http://schemas.microsoft.com/office/drawing/2014/main" id="{4F37915F-0F3C-E904-99B2-6D40CA9A3F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02597" y="6156542"/>
            <a:ext cx="962581" cy="516699"/>
          </a:xfrm>
          <a:prstGeom prst="rect">
            <a:avLst/>
          </a:prstGeom>
        </p:spPr>
      </p:pic>
    </p:spTree>
    <p:extLst>
      <p:ext uri="{BB962C8B-B14F-4D97-AF65-F5344CB8AC3E}">
        <p14:creationId xmlns:p14="http://schemas.microsoft.com/office/powerpoint/2010/main" val="2720034984"/>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7B15-D393-463F-9D0F-3F8127EBF89F}"/>
              </a:ext>
            </a:extLst>
          </p:cNvPr>
          <p:cNvSpPr>
            <a:spLocks noGrp="1"/>
          </p:cNvSpPr>
          <p:nvPr>
            <p:ph type="title"/>
          </p:nvPr>
        </p:nvSpPr>
        <p:spPr/>
        <p:txBody>
          <a:bodyPr>
            <a:normAutofit fontScale="90000"/>
          </a:bodyPr>
          <a:lstStyle/>
          <a:p>
            <a:br>
              <a:rPr lang="it-IT" dirty="0"/>
            </a:br>
            <a:endParaRPr lang="it-IT" dirty="0"/>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627907" y="596766"/>
            <a:ext cx="10515600" cy="794889"/>
          </a:xfrm>
          <a:prstGeom prst="rect">
            <a:avLst/>
          </a:prstGeom>
        </p:spPr>
        <p:txBody>
          <a:bodyPr vert="horz" lIns="91440" tIns="45720" rIns="91440" bIns="45720" rtlCol="0" anchor="t">
            <a:normAutofit fontScale="77500" lnSpcReduction="20000"/>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r>
              <a:rPr lang="en-US" sz="3200" b="0" i="0" kern="1200" cap="all" dirty="0">
                <a:solidFill>
                  <a:schemeClr val="tx1"/>
                </a:solidFill>
                <a:effectLst/>
                <a:latin typeface="+mj-lt"/>
                <a:ea typeface="+mj-ea"/>
                <a:cs typeface="+mj-cs"/>
              </a:rPr>
              <a:t>RICHIESTA DEL NUMERO DI IDENTIFICAZIONE PER STRANIERI NIE. SIMILITUDINI E DIFFERENZE DA ABILITAZIONE ALLA RESIDENZA.</a:t>
            </a:r>
            <a:endParaRPr lang="es-ES" dirty="0"/>
          </a:p>
        </p:txBody>
      </p:sp>
      <p:graphicFrame>
        <p:nvGraphicFramePr>
          <p:cNvPr id="8" name="CasellaDiTesto 3">
            <a:extLst>
              <a:ext uri="{FF2B5EF4-FFF2-40B4-BE49-F238E27FC236}">
                <a16:creationId xmlns:a16="http://schemas.microsoft.com/office/drawing/2014/main" id="{1065D6F4-2C98-7745-A6D6-32F5B9769C04}"/>
              </a:ext>
            </a:extLst>
          </p:cNvPr>
          <p:cNvGraphicFramePr/>
          <p:nvPr/>
        </p:nvGraphicFramePr>
        <p:xfrm>
          <a:off x="1039528" y="1790299"/>
          <a:ext cx="10515600" cy="4541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Texto&#10;&#10;Descripción generada automáticamente">
            <a:extLst>
              <a:ext uri="{FF2B5EF4-FFF2-40B4-BE49-F238E27FC236}">
                <a16:creationId xmlns:a16="http://schemas.microsoft.com/office/drawing/2014/main" id="{6CABCC8F-6DCA-7C03-F35B-00062193A7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02597" y="6156542"/>
            <a:ext cx="962581" cy="516699"/>
          </a:xfrm>
          <a:prstGeom prst="rect">
            <a:avLst/>
          </a:prstGeom>
        </p:spPr>
      </p:pic>
    </p:spTree>
    <p:extLst>
      <p:ext uri="{BB962C8B-B14F-4D97-AF65-F5344CB8AC3E}">
        <p14:creationId xmlns:p14="http://schemas.microsoft.com/office/powerpoint/2010/main" val="2383689598"/>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7B15-D393-463F-9D0F-3F8127EBF89F}"/>
              </a:ext>
            </a:extLst>
          </p:cNvPr>
          <p:cNvSpPr>
            <a:spLocks noGrp="1"/>
          </p:cNvSpPr>
          <p:nvPr>
            <p:ph type="title"/>
          </p:nvPr>
        </p:nvSpPr>
        <p:spPr/>
        <p:txBody>
          <a:bodyPr>
            <a:normAutofit fontScale="90000"/>
          </a:bodyPr>
          <a:lstStyle/>
          <a:p>
            <a:br>
              <a:rPr lang="it-IT"/>
            </a:br>
            <a:endParaRPr lang="it-IT" dirty="0"/>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390545" y="604722"/>
            <a:ext cx="10801455" cy="1009493"/>
          </a:xfrm>
          <a:prstGeom prst="rect">
            <a:avLst/>
          </a:prstGeom>
        </p:spPr>
        <p:txBody>
          <a:bodyPr vert="horz" lIns="91440" tIns="45720" rIns="91440" bIns="45720" rtlCol="0" anchor="t">
            <a:normAutofit fontScale="47500" lnSpcReduction="20000"/>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r>
              <a:rPr lang="en-US" sz="4900" dirty="0">
                <a:latin typeface="Times New Roman" panose="02020603050405020304" pitchFamily="18" charset="0"/>
                <a:cs typeface="Times New Roman" panose="02020603050405020304" pitchFamily="18" charset="0"/>
              </a:rPr>
              <a:t> </a:t>
            </a:r>
            <a:endParaRPr lang="it-IT" sz="4900" dirty="0">
              <a:latin typeface="Times New Roman" panose="02020603050405020304" pitchFamily="18" charset="0"/>
              <a:cs typeface="Times New Roman" panose="02020603050405020304" pitchFamily="18" charset="0"/>
            </a:endParaRPr>
          </a:p>
          <a:p>
            <a:r>
              <a:rPr lang="it-IT" sz="4900" dirty="0">
                <a:latin typeface="Times New Roman" panose="02020603050405020304" pitchFamily="18" charset="0"/>
                <a:cs typeface="Times New Roman" panose="02020603050405020304" pitchFamily="18" charset="0"/>
              </a:rPr>
              <a:t>ALCUNE NOZIONI DI STABILE ORGANIZZAZIONE IN ITALIA, LEGGE ITALIANA E CONVENZIONE CONTRO LE DOPPIE IMPOSIZIONI.</a:t>
            </a:r>
          </a:p>
          <a:p>
            <a:endParaRPr lang="es-ES" sz="1600" dirty="0"/>
          </a:p>
        </p:txBody>
      </p:sp>
      <p:graphicFrame>
        <p:nvGraphicFramePr>
          <p:cNvPr id="8" name="TextBox 4">
            <a:extLst>
              <a:ext uri="{FF2B5EF4-FFF2-40B4-BE49-F238E27FC236}">
                <a16:creationId xmlns:a16="http://schemas.microsoft.com/office/drawing/2014/main" id="{E291A9DB-900F-EC00-EF34-3D7680480AE0}"/>
              </a:ext>
            </a:extLst>
          </p:cNvPr>
          <p:cNvGraphicFramePr/>
          <p:nvPr>
            <p:extLst>
              <p:ext uri="{D42A27DB-BD31-4B8C-83A1-F6EECF244321}">
                <p14:modId xmlns:p14="http://schemas.microsoft.com/office/powerpoint/2010/main" val="44301518"/>
              </p:ext>
            </p:extLst>
          </p:nvPr>
        </p:nvGraphicFramePr>
        <p:xfrm>
          <a:off x="1284300" y="1733852"/>
          <a:ext cx="10582469" cy="286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Texto&#10;&#10;Descripción generada automáticamente">
            <a:extLst>
              <a:ext uri="{FF2B5EF4-FFF2-40B4-BE49-F238E27FC236}">
                <a16:creationId xmlns:a16="http://schemas.microsoft.com/office/drawing/2014/main" id="{9C941AA9-F50F-D007-BB9C-1048BBC32F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02597" y="6156542"/>
            <a:ext cx="962581" cy="516699"/>
          </a:xfrm>
          <a:prstGeom prst="rect">
            <a:avLst/>
          </a:prstGeom>
        </p:spPr>
      </p:pic>
    </p:spTree>
    <p:extLst>
      <p:ext uri="{BB962C8B-B14F-4D97-AF65-F5344CB8AC3E}">
        <p14:creationId xmlns:p14="http://schemas.microsoft.com/office/powerpoint/2010/main" val="19076258"/>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7B15-D393-463F-9D0F-3F8127EBF89F}"/>
              </a:ext>
            </a:extLst>
          </p:cNvPr>
          <p:cNvSpPr>
            <a:spLocks noGrp="1"/>
          </p:cNvSpPr>
          <p:nvPr>
            <p:ph type="title"/>
          </p:nvPr>
        </p:nvSpPr>
        <p:spPr/>
        <p:txBody>
          <a:bodyPr>
            <a:normAutofit fontScale="90000"/>
          </a:bodyPr>
          <a:lstStyle/>
          <a:p>
            <a:br>
              <a:rPr lang="it-IT" dirty="0"/>
            </a:br>
            <a:endParaRPr lang="it-IT" dirty="0"/>
          </a:p>
        </p:txBody>
      </p:sp>
      <p:sp>
        <p:nvSpPr>
          <p:cNvPr id="6" name="Título 1">
            <a:extLst>
              <a:ext uri="{FF2B5EF4-FFF2-40B4-BE49-F238E27FC236}">
                <a16:creationId xmlns:a16="http://schemas.microsoft.com/office/drawing/2014/main" id="{5A69C9BD-84F3-57DE-FD79-A2ACE1A28C53}"/>
              </a:ext>
            </a:extLst>
          </p:cNvPr>
          <p:cNvSpPr txBox="1">
            <a:spLocks/>
          </p:cNvSpPr>
          <p:nvPr/>
        </p:nvSpPr>
        <p:spPr>
          <a:xfrm>
            <a:off x="1451581" y="309034"/>
            <a:ext cx="10515600" cy="1325563"/>
          </a:xfrm>
          <a:prstGeom prst="rect">
            <a:avLst/>
          </a:prstGeom>
        </p:spPr>
        <p:txBody>
          <a:bodyPr vert="horz" lIns="91440" tIns="45720" rIns="91440" bIns="45720" rtlCol="0" anchor="t">
            <a:normAutofit fontScale="85000" lnSpcReduction="20000"/>
          </a:bodyPr>
          <a:lstStyle>
            <a:lvl1pPr algn="l" defTabSz="914354" rtl="0" eaLnBrk="1" latinLnBrk="0" hangingPunct="1">
              <a:lnSpc>
                <a:spcPct val="90000"/>
              </a:lnSpc>
              <a:spcBef>
                <a:spcPct val="0"/>
              </a:spcBef>
              <a:buNone/>
              <a:defRPr sz="3200" b="0" i="0" kern="1200" cap="all">
                <a:solidFill>
                  <a:schemeClr val="tx1"/>
                </a:solidFill>
                <a:effectLst/>
                <a:latin typeface="Garamond" panose="02020404030301010803" pitchFamily="18" charset="0"/>
                <a:ea typeface="+mj-ea"/>
                <a:cs typeface="+mj-cs"/>
              </a:defRPr>
            </a:lvl1pPr>
          </a:lstStyle>
          <a:p>
            <a:endParaRPr lang="it-IT" sz="3200" dirty="0">
              <a:latin typeface="Times New Roman" panose="02020603050405020304" pitchFamily="18" charset="0"/>
              <a:cs typeface="Times New Roman" panose="02020603050405020304" pitchFamily="18" charset="0"/>
            </a:endParaRPr>
          </a:p>
          <a:p>
            <a:r>
              <a:rPr lang="it-IT" sz="3200" dirty="0">
                <a:latin typeface="Times New Roman" panose="02020603050405020304" pitchFamily="18" charset="0"/>
                <a:cs typeface="Times New Roman" panose="02020603050405020304" pitchFamily="18" charset="0"/>
              </a:rPr>
              <a:t>ALCUNE NOZIONI DI STABILE ORGANIZZAZIONE IN ITALIA, LEGGE ITALIANA E CONVENZIONE CONTRO LE DOPPIE IMPOSIZIONI.</a:t>
            </a:r>
          </a:p>
        </p:txBody>
      </p:sp>
      <p:sp>
        <p:nvSpPr>
          <p:cNvPr id="18" name="CuadroTexto 16">
            <a:extLst>
              <a:ext uri="{FF2B5EF4-FFF2-40B4-BE49-F238E27FC236}">
                <a16:creationId xmlns:a16="http://schemas.microsoft.com/office/drawing/2014/main" id="{AB8EF127-6E71-C838-1048-F554984C9DF6}"/>
              </a:ext>
            </a:extLst>
          </p:cNvPr>
          <p:cNvSpPr txBox="1"/>
          <p:nvPr/>
        </p:nvSpPr>
        <p:spPr>
          <a:xfrm>
            <a:off x="1342052" y="1678487"/>
            <a:ext cx="1503938" cy="400110"/>
          </a:xfrm>
          <a:prstGeom prst="rect">
            <a:avLst/>
          </a:prstGeom>
          <a:noFill/>
        </p:spPr>
        <p:txBody>
          <a:bodyPr wrap="none" rtlCol="0">
            <a:spAutoFit/>
          </a:bodyPr>
          <a:lstStyle/>
          <a:p>
            <a:r>
              <a:rPr lang="es-ES" sz="2000" i="1" dirty="0">
                <a:latin typeface="Lato" panose="020F0502020204030203"/>
              </a:rPr>
              <a:t>Un </a:t>
            </a:r>
            <a:r>
              <a:rPr lang="es-ES" sz="2000" i="1" dirty="0" err="1">
                <a:latin typeface="Lato" panose="020F0502020204030203"/>
              </a:rPr>
              <a:t>esempio</a:t>
            </a:r>
            <a:endParaRPr lang="es-ES" sz="2000" i="1" dirty="0">
              <a:latin typeface="Lato" panose="020F0502020204030203"/>
            </a:endParaRPr>
          </a:p>
        </p:txBody>
      </p:sp>
      <p:graphicFrame>
        <p:nvGraphicFramePr>
          <p:cNvPr id="20" name="TextBox 4">
            <a:extLst>
              <a:ext uri="{FF2B5EF4-FFF2-40B4-BE49-F238E27FC236}">
                <a16:creationId xmlns:a16="http://schemas.microsoft.com/office/drawing/2014/main" id="{27D9303F-E510-953F-0164-6AB974047661}"/>
              </a:ext>
            </a:extLst>
          </p:cNvPr>
          <p:cNvGraphicFramePr/>
          <p:nvPr>
            <p:extLst>
              <p:ext uri="{D42A27DB-BD31-4B8C-83A1-F6EECF244321}">
                <p14:modId xmlns:p14="http://schemas.microsoft.com/office/powerpoint/2010/main" val="259501950"/>
              </p:ext>
            </p:extLst>
          </p:nvPr>
        </p:nvGraphicFramePr>
        <p:xfrm>
          <a:off x="1342052" y="2099612"/>
          <a:ext cx="10582469" cy="455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Texto&#10;&#10;Descripción generada automáticamente">
            <a:extLst>
              <a:ext uri="{FF2B5EF4-FFF2-40B4-BE49-F238E27FC236}">
                <a16:creationId xmlns:a16="http://schemas.microsoft.com/office/drawing/2014/main" id="{BFC83EA9-11B9-619B-6FFA-C0D5624BC69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21342" y="6483927"/>
            <a:ext cx="602454" cy="323388"/>
          </a:xfrm>
          <a:prstGeom prst="rect">
            <a:avLst/>
          </a:prstGeom>
        </p:spPr>
      </p:pic>
    </p:spTree>
    <p:extLst>
      <p:ext uri="{BB962C8B-B14F-4D97-AF65-F5344CB8AC3E}">
        <p14:creationId xmlns:p14="http://schemas.microsoft.com/office/powerpoint/2010/main" val="89162657"/>
      </p:ext>
    </p:extLst>
  </p:cSld>
  <p:clrMapOvr>
    <a:masterClrMapping/>
  </p:clrMapOvr>
  <mc:AlternateContent xmlns:mc="http://schemas.openxmlformats.org/markup-compatibility/2006" xmlns:p14="http://schemas.microsoft.com/office/powerpoint/2010/main">
    <mc:Choice Requires="p14">
      <p:transition spd="slow" p14:dur="2000" advTm="58139"/>
    </mc:Choice>
    <mc:Fallback xmlns="">
      <p:transition spd="slow" advTm="58139"/>
    </mc:Fallback>
  </mc:AlternateContent>
</p:sld>
</file>

<file path=ppt/theme/theme1.xml><?xml version="1.0" encoding="utf-8"?>
<a:theme xmlns:a="http://schemas.openxmlformats.org/drawingml/2006/main" name="Galle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3118</TotalTime>
  <Words>1425</Words>
  <Application>Microsoft Macintosh PowerPoint</Application>
  <PresentationFormat>Widescreen</PresentationFormat>
  <Paragraphs>64</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Garamond</vt:lpstr>
      <vt:lpstr>Lato</vt:lpstr>
      <vt:lpstr>Open Sans</vt:lpstr>
      <vt:lpstr>Times New Roman</vt:lpstr>
      <vt:lpstr>Wingdings</vt:lpstr>
      <vt:lpstr>Gallery</vt:lpstr>
      <vt:lpstr>Sportello Utile “dichiarazione dei redditi in spagna”</vt:lpstr>
      <vt:lpstr> Agenda</vt:lpstr>
      <vt:lpstr>Il Mod. 720. Cosa contiene, quando si presenta, storia e sanzioni.  </vt:lpstr>
      <vt:lpstr>Il Mod. 720. Cosa contiene, quando si presenta, storia e sanzioni. </vt:lpstr>
      <vt:lpstr>IL COLLOQUIO FRA AMMINISTRAZIONI FISCALI (SPAGNA-ITALIA) </vt:lpstr>
      <vt:lpstr>RICHIESTA DEL NUMERO DI IDENTIFICAZIONE PER STRANIERI NIE. SIMILITUDINI E DIFFERENZE DA ABILITAZIONE ALLA RESIDENZA. </vt:lpstr>
      <vt:lpstr> </vt:lpstr>
      <vt:lpstr> </vt:lpstr>
      <vt:lpstr> </vt:lpstr>
      <vt:lpstr>Per concludere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BANDETTINI,CRISTINA (Agilent ESP)</dc:creator>
  <cp:lastModifiedBy>roger quevedo</cp:lastModifiedBy>
  <cp:revision>23</cp:revision>
  <dcterms:created xsi:type="dcterms:W3CDTF">2022-09-23T13:52:02Z</dcterms:created>
  <dcterms:modified xsi:type="dcterms:W3CDTF">2023-04-20T16:51:31Z</dcterms:modified>
</cp:coreProperties>
</file>