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3"/>
  </p:notesMasterIdLst>
  <p:sldIdLst>
    <p:sldId id="264" r:id="rId2"/>
    <p:sldId id="263" r:id="rId3"/>
    <p:sldId id="265" r:id="rId4"/>
    <p:sldId id="275" r:id="rId5"/>
    <p:sldId id="276" r:id="rId6"/>
    <p:sldId id="266" r:id="rId7"/>
    <p:sldId id="277" r:id="rId8"/>
    <p:sldId id="279" r:id="rId9"/>
    <p:sldId id="278" r:id="rId10"/>
    <p:sldId id="282"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BF14CB-CB37-45E6-A900-3997487B4173}">
          <p14:sldIdLst>
            <p14:sldId id="264"/>
            <p14:sldId id="263"/>
            <p14:sldId id="265"/>
            <p14:sldId id="275"/>
            <p14:sldId id="276"/>
            <p14:sldId id="266"/>
            <p14:sldId id="277"/>
          </p14:sldIdLst>
        </p14:section>
        <p14:section name="Untitled Section" id="{D71045D4-D5B2-4F16-B642-E7A17574B3AA}">
          <p14:sldIdLst>
            <p14:sldId id="279"/>
            <p14:sldId id="278"/>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sorterViewPr>
    <p:cViewPr>
      <p:scale>
        <a:sx n="100" d="100"/>
        <a:sy n="100" d="100"/>
      </p:scale>
      <p:origin x="0" y="-21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hyperlink" Target="https://sede.agenciatributaria.gob.es/" TargetMode="External"/><Relationship Id="rId1" Type="http://schemas.openxmlformats.org/officeDocument/2006/relationships/hyperlink" Target="https://clave.gob.es/"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sede.agenciatributaria.gob.e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sede.agenciatributaria.gob.es/" TargetMode="External"/><Relationship Id="rId1" Type="http://schemas.openxmlformats.org/officeDocument/2006/relationships/hyperlink" Target="https://clave.gob.e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ede.agenciatributaria.gob.e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21811-24CE-47C1-A092-49E447752C0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E5F1532-0651-4218-84BD-2C903AAE49F4}">
      <dgm:prSet custT="1"/>
      <dgm:spPr/>
      <dgm:t>
        <a:bodyPr/>
        <a:lstStyle/>
        <a:p>
          <a:r>
            <a:rPr lang="en-US" sz="1400" dirty="0">
              <a:latin typeface="Lato" panose="020F0502020204030203" pitchFamily="34" charset="0"/>
            </a:rPr>
            <a:t>Dal 11 Aprile al 31 </a:t>
          </a:r>
          <a:r>
            <a:rPr lang="en-US" sz="1400" dirty="0" err="1">
              <a:latin typeface="Lato" panose="020F0502020204030203" pitchFamily="34" charset="0"/>
            </a:rPr>
            <a:t>Giugno</a:t>
          </a:r>
          <a:r>
            <a:rPr lang="en-US" sz="1400" dirty="0">
              <a:latin typeface="Lato" panose="020F0502020204030203" pitchFamily="34" charset="0"/>
            </a:rPr>
            <a:t>, </a:t>
          </a:r>
          <a:r>
            <a:rPr lang="en-US" sz="1400" dirty="0" err="1">
              <a:latin typeface="Lato" panose="020F0502020204030203" pitchFamily="34" charset="0"/>
            </a:rPr>
            <a:t>tranne</a:t>
          </a:r>
          <a:r>
            <a:rPr lang="en-US" sz="1400" dirty="0">
              <a:latin typeface="Lato" panose="020F0502020204030203" pitchFamily="34" charset="0"/>
            </a:rPr>
            <a:t> </a:t>
          </a:r>
          <a:r>
            <a:rPr lang="en-US" sz="1400" dirty="0" err="1">
              <a:latin typeface="Lato" panose="020F0502020204030203" pitchFamily="34" charset="0"/>
            </a:rPr>
            <a:t>nel</a:t>
          </a:r>
          <a:r>
            <a:rPr lang="en-US" sz="1400" dirty="0">
              <a:latin typeface="Lato" panose="020F0502020204030203" pitchFamily="34" charset="0"/>
            </a:rPr>
            <a:t> </a:t>
          </a:r>
          <a:r>
            <a:rPr lang="en-US" sz="1400" dirty="0" err="1">
              <a:latin typeface="Lato" panose="020F0502020204030203" pitchFamily="34" charset="0"/>
            </a:rPr>
            <a:t>caso</a:t>
          </a:r>
          <a:r>
            <a:rPr lang="en-US" sz="1400" dirty="0">
              <a:latin typeface="Lato" panose="020F0502020204030203" pitchFamily="34" charset="0"/>
            </a:rPr>
            <a:t> di </a:t>
          </a:r>
          <a:r>
            <a:rPr lang="en-US" sz="1400" dirty="0" err="1">
              <a:latin typeface="Lato" panose="020F0502020204030203" pitchFamily="34" charset="0"/>
            </a:rPr>
            <a:t>dichiarazioni</a:t>
          </a:r>
          <a:r>
            <a:rPr lang="en-US" sz="1400" dirty="0">
              <a:latin typeface="Lato" panose="020F0502020204030203" pitchFamily="34" charset="0"/>
            </a:rPr>
            <a:t> di </a:t>
          </a:r>
          <a:r>
            <a:rPr lang="en-US" sz="1400" dirty="0" err="1">
              <a:latin typeface="Lato" panose="020F0502020204030203" pitchFamily="34" charset="0"/>
            </a:rPr>
            <a:t>redditi</a:t>
          </a:r>
          <a:r>
            <a:rPr lang="en-US" sz="1400" dirty="0">
              <a:latin typeface="Lato" panose="020F0502020204030203" pitchFamily="34" charset="0"/>
            </a:rPr>
            <a:t> liquidate </a:t>
          </a:r>
          <a:r>
            <a:rPr lang="en-US" sz="1400" dirty="0" err="1">
              <a:latin typeface="Lato" panose="020F0502020204030203" pitchFamily="34" charset="0"/>
            </a:rPr>
            <a:t>mediante</a:t>
          </a:r>
          <a:r>
            <a:rPr lang="en-US" sz="1400" dirty="0">
              <a:latin typeface="Lato" panose="020F0502020204030203" pitchFamily="34" charset="0"/>
            </a:rPr>
            <a:t> </a:t>
          </a:r>
          <a:r>
            <a:rPr lang="en-US" sz="1400" dirty="0" err="1">
              <a:latin typeface="Lato" panose="020F0502020204030203" pitchFamily="34" charset="0"/>
            </a:rPr>
            <a:t>addebito</a:t>
          </a:r>
          <a:r>
            <a:rPr lang="en-US" sz="1400" dirty="0">
              <a:latin typeface="Lato" panose="020F0502020204030203" pitchFamily="34" charset="0"/>
            </a:rPr>
            <a:t> </a:t>
          </a:r>
          <a:r>
            <a:rPr lang="en-US" sz="1400" dirty="0" err="1">
              <a:latin typeface="Lato" panose="020F0502020204030203" pitchFamily="34" charset="0"/>
            </a:rPr>
            <a:t>diretto</a:t>
          </a:r>
          <a:r>
            <a:rPr lang="en-US" sz="1400" dirty="0">
              <a:latin typeface="Lato" panose="020F0502020204030203" pitchFamily="34" charset="0"/>
            </a:rPr>
            <a:t> </a:t>
          </a:r>
          <a:r>
            <a:rPr lang="en-US" sz="1400" dirty="0" err="1">
              <a:latin typeface="Lato" panose="020F0502020204030203" pitchFamily="34" charset="0"/>
            </a:rPr>
            <a:t>bancario</a:t>
          </a:r>
          <a:r>
            <a:rPr lang="en-US" sz="1400" dirty="0">
              <a:latin typeface="Lato" panose="020F0502020204030203" pitchFamily="34" charset="0"/>
            </a:rPr>
            <a:t>, in </a:t>
          </a:r>
          <a:r>
            <a:rPr lang="en-US" sz="1400" dirty="0" err="1">
              <a:latin typeface="Lato" panose="020F0502020204030203" pitchFamily="34" charset="0"/>
            </a:rPr>
            <a:t>questo</a:t>
          </a:r>
          <a:r>
            <a:rPr lang="en-US" sz="1400" dirty="0">
              <a:latin typeface="Lato" panose="020F0502020204030203" pitchFamily="34" charset="0"/>
            </a:rPr>
            <a:t> </a:t>
          </a:r>
          <a:r>
            <a:rPr lang="en-US" sz="1400" dirty="0" err="1">
              <a:latin typeface="Lato" panose="020F0502020204030203" pitchFamily="34" charset="0"/>
            </a:rPr>
            <a:t>caso</a:t>
          </a:r>
          <a:r>
            <a:rPr lang="en-US" sz="1400" dirty="0">
              <a:latin typeface="Lato" panose="020F0502020204030203" pitchFamily="34" charset="0"/>
            </a:rPr>
            <a:t> il </a:t>
          </a:r>
          <a:r>
            <a:rPr lang="en-US" sz="1400" dirty="0" err="1">
              <a:latin typeface="Lato" panose="020F0502020204030203" pitchFamily="34" charset="0"/>
            </a:rPr>
            <a:t>termine</a:t>
          </a:r>
          <a:r>
            <a:rPr lang="en-US" sz="1400" dirty="0">
              <a:latin typeface="Lato" panose="020F0502020204030203" pitchFamily="34" charset="0"/>
            </a:rPr>
            <a:t> </a:t>
          </a:r>
          <a:r>
            <a:rPr lang="en-US" sz="1400" dirty="0" err="1">
              <a:latin typeface="Lato" panose="020F0502020204030203" pitchFamily="34" charset="0"/>
            </a:rPr>
            <a:t>finisce</a:t>
          </a:r>
          <a:r>
            <a:rPr lang="en-US" sz="1400" dirty="0">
              <a:latin typeface="Lato" panose="020F0502020204030203" pitchFamily="34" charset="0"/>
            </a:rPr>
            <a:t> il 27 </a:t>
          </a:r>
          <a:r>
            <a:rPr lang="en-US" sz="1400" dirty="0" err="1">
              <a:latin typeface="Lato" panose="020F0502020204030203" pitchFamily="34" charset="0"/>
            </a:rPr>
            <a:t>Giugno</a:t>
          </a:r>
          <a:r>
            <a:rPr lang="en-US" sz="1400" dirty="0">
              <a:latin typeface="Lato" panose="020F0502020204030203" pitchFamily="34" charset="0"/>
            </a:rPr>
            <a:t>.</a:t>
          </a:r>
        </a:p>
      </dgm:t>
    </dgm:pt>
    <dgm:pt modelId="{9D4CE23D-411A-4E5B-9C99-405C7169441C}" type="parTrans" cxnId="{5F99E6FE-15B8-477D-946F-1CED4745D69C}">
      <dgm:prSet/>
      <dgm:spPr/>
      <dgm:t>
        <a:bodyPr/>
        <a:lstStyle/>
        <a:p>
          <a:endParaRPr lang="en-US"/>
        </a:p>
      </dgm:t>
    </dgm:pt>
    <dgm:pt modelId="{2BD272F7-6442-45CF-A837-009EBE397845}" type="sibTrans" cxnId="{5F99E6FE-15B8-477D-946F-1CED4745D69C}">
      <dgm:prSet/>
      <dgm:spPr/>
      <dgm:t>
        <a:bodyPr/>
        <a:lstStyle/>
        <a:p>
          <a:endParaRPr lang="en-US"/>
        </a:p>
      </dgm:t>
    </dgm:pt>
    <dgm:pt modelId="{F1FDD993-FE18-4637-9F83-BE632E87625D}">
      <dgm:prSet custT="1"/>
      <dgm:spPr/>
      <dgm:t>
        <a:bodyPr/>
        <a:lstStyle/>
        <a:p>
          <a:r>
            <a:rPr lang="en-US" sz="1100" dirty="0">
              <a:latin typeface="Lato" panose="020F0502020204030203" pitchFamily="34" charset="0"/>
            </a:rPr>
            <a:t>Se </a:t>
          </a:r>
          <a:r>
            <a:rPr lang="en-US" sz="1100" dirty="0" err="1">
              <a:latin typeface="Lato" panose="020F0502020204030203" pitchFamily="34" charset="0"/>
            </a:rPr>
            <a:t>si</a:t>
          </a:r>
          <a:r>
            <a:rPr lang="en-US" sz="1100" dirty="0">
              <a:latin typeface="Lato" panose="020F0502020204030203" pitchFamily="34" charset="0"/>
            </a:rPr>
            <a:t> </a:t>
          </a:r>
          <a:r>
            <a:rPr lang="en-US" sz="1100" dirty="0" err="1">
              <a:latin typeface="Lato" panose="020F0502020204030203" pitchFamily="34" charset="0"/>
            </a:rPr>
            <a:t>conferma</a:t>
          </a:r>
          <a:r>
            <a:rPr lang="en-US" sz="1100" dirty="0">
              <a:latin typeface="Lato" panose="020F0502020204030203" pitchFamily="34" charset="0"/>
            </a:rPr>
            <a:t> la </a:t>
          </a:r>
          <a:r>
            <a:rPr lang="en-US" sz="1100" dirty="0" err="1">
              <a:latin typeface="Lato" panose="020F0502020204030203" pitchFamily="34" charset="0"/>
            </a:rPr>
            <a:t>bozza</a:t>
          </a:r>
          <a:r>
            <a:rPr lang="en-US" sz="1100" dirty="0">
              <a:latin typeface="Lato" panose="020F0502020204030203" pitchFamily="34" charset="0"/>
            </a:rPr>
            <a:t> generate dal </a:t>
          </a:r>
          <a:r>
            <a:rPr lang="en-US" sz="1100" dirty="0" err="1">
              <a:latin typeface="Lato" panose="020F0502020204030203" pitchFamily="34" charset="0"/>
            </a:rPr>
            <a:t>sistema</a:t>
          </a:r>
          <a:r>
            <a:rPr lang="en-US" sz="1100" dirty="0">
              <a:latin typeface="Lato" panose="020F0502020204030203" pitchFamily="34" charset="0"/>
            </a:rPr>
            <a:t>, BORRADOR, </a:t>
          </a:r>
          <a:r>
            <a:rPr lang="en-US" sz="1100" dirty="0" err="1">
              <a:latin typeface="Lato" panose="020F0502020204030203" pitchFamily="34" charset="0"/>
            </a:rPr>
            <a:t>si</a:t>
          </a:r>
          <a:r>
            <a:rPr lang="en-US" sz="1100" dirty="0">
              <a:latin typeface="Lato" panose="020F0502020204030203" pitchFamily="34" charset="0"/>
            </a:rPr>
            <a:t> </a:t>
          </a:r>
          <a:r>
            <a:rPr lang="en-US" sz="1100" dirty="0" err="1">
              <a:latin typeface="Lato" panose="020F0502020204030203" pitchFamily="34" charset="0"/>
            </a:rPr>
            <a:t>puó</a:t>
          </a:r>
          <a:r>
            <a:rPr lang="en-US" sz="1100" dirty="0">
              <a:latin typeface="Lato" panose="020F0502020204030203" pitchFamily="34" charset="0"/>
            </a:rPr>
            <a:t> </a:t>
          </a:r>
          <a:r>
            <a:rPr lang="en-US" sz="1100" dirty="0" err="1">
              <a:latin typeface="Lato" panose="020F0502020204030203" pitchFamily="34" charset="0"/>
            </a:rPr>
            <a:t>concludere</a:t>
          </a:r>
          <a:r>
            <a:rPr lang="en-US" sz="1100" dirty="0">
              <a:latin typeface="Lato" panose="020F0502020204030203" pitchFamily="34" charset="0"/>
            </a:rPr>
            <a:t> la </a:t>
          </a:r>
          <a:r>
            <a:rPr lang="en-US" sz="1100" dirty="0" err="1">
              <a:latin typeface="Lato" panose="020F0502020204030203" pitchFamily="34" charset="0"/>
            </a:rPr>
            <a:t>procedura</a:t>
          </a:r>
          <a:r>
            <a:rPr lang="es-ES" sz="1100" dirty="0">
              <a:latin typeface="Lato" panose="020F0502020204030203" pitchFamily="34" charset="0"/>
            </a:rPr>
            <a:t>: </a:t>
          </a:r>
        </a:p>
        <a:p>
          <a:r>
            <a:rPr lang="es-ES" sz="1100" dirty="0">
              <a:latin typeface="Lato" panose="020F0502020204030203" pitchFamily="34" charset="0"/>
            </a:rPr>
            <a:t>- INTERNET (</a:t>
          </a:r>
          <a:r>
            <a:rPr lang="es-ES" sz="1100" dirty="0" err="1">
              <a:latin typeface="Lato" panose="020F0502020204030203" pitchFamily="34" charset="0"/>
            </a:rPr>
            <a:t>nella</a:t>
          </a:r>
          <a:r>
            <a:rPr lang="es-ES" sz="1100" dirty="0">
              <a:latin typeface="Lato" panose="020F0502020204030203" pitchFamily="34" charset="0"/>
            </a:rPr>
            <a:t> sede </a:t>
          </a:r>
          <a:r>
            <a:rPr lang="es-ES" sz="1100" dirty="0" err="1">
              <a:latin typeface="Lato" panose="020F0502020204030203" pitchFamily="34" charset="0"/>
            </a:rPr>
            <a:t>della</a:t>
          </a:r>
          <a:r>
            <a:rPr lang="es-ES" sz="1100" dirty="0">
              <a:latin typeface="Lato" panose="020F0502020204030203" pitchFamily="34" charset="0"/>
            </a:rPr>
            <a:t> </a:t>
          </a:r>
          <a:r>
            <a:rPr lang="es-ES" sz="1100" dirty="0" err="1">
              <a:latin typeface="Lato" panose="020F0502020204030203" pitchFamily="34" charset="0"/>
            </a:rPr>
            <a:t>Agenzia</a:t>
          </a:r>
          <a:r>
            <a:rPr lang="es-ES" sz="1100" dirty="0">
              <a:latin typeface="Lato" panose="020F0502020204030203" pitchFamily="34" charset="0"/>
            </a:rPr>
            <a:t> </a:t>
          </a:r>
          <a:r>
            <a:rPr lang="es-ES" sz="1100" dirty="0" err="1">
              <a:latin typeface="Lato" panose="020F0502020204030203" pitchFamily="34" charset="0"/>
            </a:rPr>
            <a:t>delle</a:t>
          </a:r>
          <a:r>
            <a:rPr lang="es-ES" sz="1100" dirty="0">
              <a:latin typeface="Lato" panose="020F0502020204030203" pitchFamily="34" charset="0"/>
            </a:rPr>
            <a:t> </a:t>
          </a:r>
          <a:r>
            <a:rPr lang="es-ES" sz="1100" dirty="0" err="1">
              <a:latin typeface="Lato" panose="020F0502020204030203" pitchFamily="34" charset="0"/>
            </a:rPr>
            <a:t>Entrate</a:t>
          </a:r>
          <a:r>
            <a:rPr lang="es-ES" sz="1100" dirty="0">
              <a:latin typeface="Lato" panose="020F0502020204030203" pitchFamily="34" charset="0"/>
            </a:rPr>
            <a:t> </a:t>
          </a:r>
          <a:r>
            <a:rPr lang="es-ES" sz="1100" dirty="0" err="1">
              <a:latin typeface="Lato" panose="020F0502020204030203" pitchFamily="34" charset="0"/>
            </a:rPr>
            <a:t>spagnola</a:t>
          </a:r>
          <a:r>
            <a:rPr lang="es-ES" sz="1100" dirty="0">
              <a:latin typeface="Lato" panose="020F0502020204030203" pitchFamily="34" charset="0"/>
            </a:rPr>
            <a:t> AEAT)</a:t>
          </a:r>
        </a:p>
        <a:p>
          <a:r>
            <a:rPr lang="es-ES" sz="1100" dirty="0">
              <a:latin typeface="Lato" panose="020F0502020204030203" pitchFamily="34" charset="0"/>
            </a:rPr>
            <a:t>-APP </a:t>
          </a:r>
          <a:r>
            <a:rPr lang="es-ES" sz="1100" dirty="0" err="1">
              <a:latin typeface="Lato" panose="020F0502020204030203" pitchFamily="34" charset="0"/>
            </a:rPr>
            <a:t>della</a:t>
          </a:r>
          <a:r>
            <a:rPr lang="es-ES" sz="1100" dirty="0">
              <a:latin typeface="Lato" panose="020F0502020204030203" pitchFamily="34" charset="0"/>
            </a:rPr>
            <a:t> AEAT</a:t>
          </a:r>
        </a:p>
        <a:p>
          <a:r>
            <a:rPr lang="es-ES" sz="1100" dirty="0">
              <a:latin typeface="Lato" panose="020F0502020204030203" pitchFamily="34" charset="0"/>
            </a:rPr>
            <a:t>-TELEFONICAMENTE</a:t>
          </a:r>
        </a:p>
        <a:p>
          <a:r>
            <a:rPr lang="es-ES" sz="1100" dirty="0">
              <a:latin typeface="Lato" panose="020F0502020204030203" pitchFamily="34" charset="0"/>
            </a:rPr>
            <a:t>-DI PERSONA, </a:t>
          </a:r>
          <a:r>
            <a:rPr lang="es-ES" sz="1100" dirty="0" err="1">
              <a:latin typeface="Lato" panose="020F0502020204030203" pitchFamily="34" charset="0"/>
            </a:rPr>
            <a:t>negli</a:t>
          </a:r>
          <a:r>
            <a:rPr lang="es-ES" sz="1100" dirty="0">
              <a:latin typeface="Lato" panose="020F0502020204030203" pitchFamily="34" charset="0"/>
            </a:rPr>
            <a:t> </a:t>
          </a:r>
          <a:r>
            <a:rPr lang="es-ES" sz="1100" dirty="0" err="1">
              <a:latin typeface="Lato" panose="020F0502020204030203" pitchFamily="34" charset="0"/>
            </a:rPr>
            <a:t>uffici</a:t>
          </a:r>
          <a:r>
            <a:rPr lang="es-ES" sz="1100" dirty="0">
              <a:latin typeface="Lato" panose="020F0502020204030203" pitchFamily="34" charset="0"/>
            </a:rPr>
            <a:t> </a:t>
          </a:r>
          <a:r>
            <a:rPr lang="es-ES" sz="1100" dirty="0" err="1">
              <a:latin typeface="Lato" panose="020F0502020204030203" pitchFamily="34" charset="0"/>
            </a:rPr>
            <a:t>della</a:t>
          </a:r>
          <a:r>
            <a:rPr lang="es-ES" sz="1100" dirty="0">
              <a:latin typeface="Lato" panose="020F0502020204030203" pitchFamily="34" charset="0"/>
            </a:rPr>
            <a:t> AEAT (con </a:t>
          </a:r>
          <a:r>
            <a:rPr lang="es-ES" sz="1100" dirty="0" err="1">
              <a:latin typeface="Lato" panose="020F0502020204030203" pitchFamily="34" charset="0"/>
            </a:rPr>
            <a:t>appuntamento</a:t>
          </a:r>
          <a:r>
            <a:rPr lang="es-ES" sz="1100" dirty="0">
              <a:latin typeface="Lato" panose="020F0502020204030203" pitchFamily="34" charset="0"/>
            </a:rPr>
            <a:t>)</a:t>
          </a:r>
          <a:endParaRPr lang="en-US" sz="1100" dirty="0">
            <a:latin typeface="Lato" panose="020F0502020204030203" pitchFamily="34" charset="0"/>
          </a:endParaRPr>
        </a:p>
      </dgm:t>
    </dgm:pt>
    <dgm:pt modelId="{9CA95639-D5BE-442C-8607-AB09493E4187}" type="parTrans" cxnId="{4887FA62-D5AB-4D71-901F-6CD59F05BB86}">
      <dgm:prSet/>
      <dgm:spPr/>
      <dgm:t>
        <a:bodyPr/>
        <a:lstStyle/>
        <a:p>
          <a:endParaRPr lang="en-US"/>
        </a:p>
      </dgm:t>
    </dgm:pt>
    <dgm:pt modelId="{2580BDF2-DC90-4322-81FF-D99312496BBD}" type="sibTrans" cxnId="{4887FA62-D5AB-4D71-901F-6CD59F05BB86}">
      <dgm:prSet/>
      <dgm:spPr/>
      <dgm:t>
        <a:bodyPr/>
        <a:lstStyle/>
        <a:p>
          <a:endParaRPr lang="en-US"/>
        </a:p>
      </dgm:t>
    </dgm:pt>
    <dgm:pt modelId="{95DFED9D-70E2-4775-A659-73CDBAB1DE99}">
      <dgm:prSet custT="1"/>
      <dgm:spPr/>
      <dgm:t>
        <a:bodyPr/>
        <a:lstStyle/>
        <a:p>
          <a:r>
            <a:rPr lang="it-IT" sz="1400" dirty="0">
              <a:latin typeface="Lato" panose="020F0502020204030203" pitchFamily="34" charset="0"/>
            </a:rPr>
            <a:t>Mediante un professionista riconsciuto come collaboratore dell’AEAT (Avvocato, commercialista)</a:t>
          </a:r>
          <a:endParaRPr lang="en-US" sz="1400" dirty="0"/>
        </a:p>
      </dgm:t>
    </dgm:pt>
    <dgm:pt modelId="{F202C287-E586-4EDC-9480-8E92CEC04671}" type="parTrans" cxnId="{DF0FF77B-613D-42F2-B3A6-0ABE475BB55D}">
      <dgm:prSet/>
      <dgm:spPr/>
      <dgm:t>
        <a:bodyPr/>
        <a:lstStyle/>
        <a:p>
          <a:endParaRPr lang="en-US"/>
        </a:p>
      </dgm:t>
    </dgm:pt>
    <dgm:pt modelId="{54A42165-9FDD-4C0F-BE20-516ECC8A7324}" type="sibTrans" cxnId="{DF0FF77B-613D-42F2-B3A6-0ABE475BB55D}">
      <dgm:prSet/>
      <dgm:spPr/>
      <dgm:t>
        <a:bodyPr/>
        <a:lstStyle/>
        <a:p>
          <a:endParaRPr lang="en-US"/>
        </a:p>
      </dgm:t>
    </dgm:pt>
    <dgm:pt modelId="{96005CF5-5E6F-4DCD-8AA6-B384C97C2800}">
      <dgm:prSet custT="1"/>
      <dgm:spPr/>
      <dgm:t>
        <a:bodyPr/>
        <a:lstStyle/>
        <a:p>
          <a:r>
            <a:rPr lang="it-IT" sz="1100" dirty="0">
              <a:latin typeface="Lato" panose="020F0502020204030203" pitchFamily="34" charset="0"/>
            </a:rPr>
            <a:t>Non confermando il BORRADOR, e presentando il modulo compilato dal contribuente nel sistema dell’AEATmediante: </a:t>
          </a:r>
        </a:p>
        <a:p>
          <a:r>
            <a:rPr lang="it-IT" sz="1100" dirty="0">
              <a:latin typeface="Lato" panose="020F0502020204030203" pitchFamily="34" charset="0"/>
            </a:rPr>
            <a:t>-CERTIFICATO ELETTRONICO</a:t>
          </a:r>
        </a:p>
        <a:p>
          <a:r>
            <a:rPr lang="it-IT" sz="1100" dirty="0">
              <a:latin typeface="Lato" panose="020F0502020204030203" pitchFamily="34" charset="0"/>
            </a:rPr>
            <a:t>-SISTEMA CL@AVE PIN (</a:t>
          </a:r>
          <a:r>
            <a:rPr lang="es-ES" sz="1100" dirty="0">
              <a:latin typeface="Lato" panose="020F0502020204030203" pitchFamily="34" charset="0"/>
              <a:hlinkClick xmlns:r="http://schemas.openxmlformats.org/officeDocument/2006/relationships" r:id="rId1"/>
            </a:rPr>
            <a:t>https://clave.gob.es/</a:t>
          </a:r>
          <a:r>
            <a:rPr lang="es-ES" sz="1100" dirty="0">
              <a:latin typeface="Lato" panose="020F0502020204030203" pitchFamily="34" charset="0"/>
            </a:rPr>
            <a:t>) </a:t>
          </a:r>
          <a:endParaRPr lang="it-IT" sz="1100" dirty="0">
            <a:latin typeface="Lato" panose="020F0502020204030203" pitchFamily="34" charset="0"/>
          </a:endParaRPr>
        </a:p>
        <a:p>
          <a:r>
            <a:rPr lang="it-IT" sz="1100" dirty="0">
              <a:latin typeface="Lato" panose="020F0502020204030203" pitchFamily="34" charset="0"/>
            </a:rPr>
            <a:t>-NUMERO DI REFERENZA. (</a:t>
          </a:r>
          <a:r>
            <a:rPr lang="es-ES" sz="1100" dirty="0">
              <a:latin typeface="Lato" panose="020F0502020204030203" pitchFamily="34" charset="0"/>
              <a:hlinkClick xmlns:r="http://schemas.openxmlformats.org/officeDocument/2006/relationships" r:id="rId2"/>
            </a:rPr>
            <a:t>https://sede.agenciatributaria.gob.es/</a:t>
          </a:r>
          <a:r>
            <a:rPr lang="es-ES" sz="1100" dirty="0">
              <a:latin typeface="Lato" panose="020F0502020204030203" pitchFamily="34" charset="0"/>
            </a:rPr>
            <a:t>) con </a:t>
          </a:r>
          <a:r>
            <a:rPr lang="es-ES" sz="1100" dirty="0" err="1">
              <a:latin typeface="Lato" panose="020F0502020204030203" pitchFamily="34" charset="0"/>
            </a:rPr>
            <a:t>il</a:t>
          </a:r>
          <a:r>
            <a:rPr lang="es-ES" sz="1100" dirty="0">
              <a:latin typeface="Lato" panose="020F0502020204030203" pitchFamily="34" charset="0"/>
            </a:rPr>
            <a:t> n. </a:t>
          </a:r>
          <a:r>
            <a:rPr lang="es-ES" sz="1100" dirty="0" err="1">
              <a:latin typeface="Lato" panose="020F0502020204030203" pitchFamily="34" charset="0"/>
            </a:rPr>
            <a:t>della</a:t>
          </a:r>
          <a:r>
            <a:rPr lang="es-ES" sz="1100" dirty="0">
              <a:latin typeface="Lato" panose="020F0502020204030203" pitchFamily="34" charset="0"/>
            </a:rPr>
            <a:t> </a:t>
          </a:r>
          <a:r>
            <a:rPr lang="es-ES" sz="1100" dirty="0" err="1">
              <a:latin typeface="Lato" panose="020F0502020204030203" pitchFamily="34" charset="0"/>
            </a:rPr>
            <a:t>casella</a:t>
          </a:r>
          <a:r>
            <a:rPr lang="es-ES" sz="1100" dirty="0">
              <a:latin typeface="Lato" panose="020F0502020204030203" pitchFamily="34" charset="0"/>
            </a:rPr>
            <a:t> 505 del modulo del 2021 o con l’ IBAN </a:t>
          </a:r>
          <a:r>
            <a:rPr lang="es-ES" sz="1100" dirty="0" err="1">
              <a:latin typeface="Lato" panose="020F0502020204030203" pitchFamily="34" charset="0"/>
            </a:rPr>
            <a:t>della</a:t>
          </a:r>
          <a:r>
            <a:rPr lang="es-ES" sz="1100" dirty="0">
              <a:latin typeface="Lato" panose="020F0502020204030203" pitchFamily="34" charset="0"/>
            </a:rPr>
            <a:t> </a:t>
          </a:r>
          <a:r>
            <a:rPr lang="es-ES" sz="1100" dirty="0" err="1">
              <a:latin typeface="Lato" panose="020F0502020204030203" pitchFamily="34" charset="0"/>
            </a:rPr>
            <a:t>tua</a:t>
          </a:r>
          <a:r>
            <a:rPr lang="es-ES" sz="1100" dirty="0">
              <a:latin typeface="Lato" panose="020F0502020204030203" pitchFamily="34" charset="0"/>
            </a:rPr>
            <a:t> banca.</a:t>
          </a:r>
          <a:endParaRPr lang="en-US" sz="1100" dirty="0">
            <a:latin typeface="Lato" panose="020F0502020204030203" pitchFamily="34" charset="0"/>
          </a:endParaRPr>
        </a:p>
      </dgm:t>
    </dgm:pt>
    <dgm:pt modelId="{43CE3FB6-CE4E-4A26-8398-E9D8C1F21DD3}" type="parTrans" cxnId="{CDF3B427-1A42-4B9B-89B3-8E3380680C7C}">
      <dgm:prSet/>
      <dgm:spPr/>
      <dgm:t>
        <a:bodyPr/>
        <a:lstStyle/>
        <a:p>
          <a:endParaRPr lang="en-US"/>
        </a:p>
      </dgm:t>
    </dgm:pt>
    <dgm:pt modelId="{19C61A11-E7B9-4BC3-B254-D34EA58FB175}" type="sibTrans" cxnId="{CDF3B427-1A42-4B9B-89B3-8E3380680C7C}">
      <dgm:prSet/>
      <dgm:spPr/>
      <dgm:t>
        <a:bodyPr/>
        <a:lstStyle/>
        <a:p>
          <a:endParaRPr lang="en-US"/>
        </a:p>
      </dgm:t>
    </dgm:pt>
    <dgm:pt modelId="{635AB623-F476-456B-8929-4C67507D7195}" type="pres">
      <dgm:prSet presAssocID="{6A621811-24CE-47C1-A092-49E447752C01}" presName="linear" presStyleCnt="0">
        <dgm:presLayoutVars>
          <dgm:animLvl val="lvl"/>
          <dgm:resizeHandles val="exact"/>
        </dgm:presLayoutVars>
      </dgm:prSet>
      <dgm:spPr/>
    </dgm:pt>
    <dgm:pt modelId="{D417521D-928F-48A2-A68A-ABF412423AE0}" type="pres">
      <dgm:prSet presAssocID="{EE5F1532-0651-4218-84BD-2C903AAE49F4}" presName="parentText" presStyleLbl="node1" presStyleIdx="0" presStyleCnt="4">
        <dgm:presLayoutVars>
          <dgm:chMax val="0"/>
          <dgm:bulletEnabled val="1"/>
        </dgm:presLayoutVars>
      </dgm:prSet>
      <dgm:spPr/>
    </dgm:pt>
    <dgm:pt modelId="{906C2C35-1DB0-43A5-9EE6-6E51BB4B3B1B}" type="pres">
      <dgm:prSet presAssocID="{2BD272F7-6442-45CF-A837-009EBE397845}" presName="spacer" presStyleCnt="0"/>
      <dgm:spPr/>
    </dgm:pt>
    <dgm:pt modelId="{220CA931-AE02-47ED-95E0-3AD69C814824}" type="pres">
      <dgm:prSet presAssocID="{F1FDD993-FE18-4637-9F83-BE632E87625D}" presName="parentText" presStyleLbl="node1" presStyleIdx="1" presStyleCnt="4" custLinFactNeighborX="644" custLinFactNeighborY="51962">
        <dgm:presLayoutVars>
          <dgm:chMax val="0"/>
          <dgm:bulletEnabled val="1"/>
        </dgm:presLayoutVars>
      </dgm:prSet>
      <dgm:spPr/>
    </dgm:pt>
    <dgm:pt modelId="{6854BAA5-E58B-4480-90E1-08C0B0C717EE}" type="pres">
      <dgm:prSet presAssocID="{2580BDF2-DC90-4322-81FF-D99312496BBD}" presName="spacer" presStyleCnt="0"/>
      <dgm:spPr/>
    </dgm:pt>
    <dgm:pt modelId="{BE7E8250-ECC0-4BB6-8F60-DAC1DFA0CED3}" type="pres">
      <dgm:prSet presAssocID="{95DFED9D-70E2-4775-A659-73CDBAB1DE99}" presName="parentText" presStyleLbl="node1" presStyleIdx="2" presStyleCnt="4" custLinFactNeighborX="736" custLinFactNeighborY="-45052">
        <dgm:presLayoutVars>
          <dgm:chMax val="0"/>
          <dgm:bulletEnabled val="1"/>
        </dgm:presLayoutVars>
      </dgm:prSet>
      <dgm:spPr/>
    </dgm:pt>
    <dgm:pt modelId="{D5354086-BC37-410B-8CA5-8A06E7A4679B}" type="pres">
      <dgm:prSet presAssocID="{54A42165-9FDD-4C0F-BE20-516ECC8A7324}" presName="spacer" presStyleCnt="0"/>
      <dgm:spPr/>
    </dgm:pt>
    <dgm:pt modelId="{F2B4B620-D9A8-4641-AF0D-545B37E6D91D}" type="pres">
      <dgm:prSet presAssocID="{96005CF5-5E6F-4DCD-8AA6-B384C97C2800}" presName="parentText" presStyleLbl="node1" presStyleIdx="3" presStyleCnt="4">
        <dgm:presLayoutVars>
          <dgm:chMax val="0"/>
          <dgm:bulletEnabled val="1"/>
        </dgm:presLayoutVars>
      </dgm:prSet>
      <dgm:spPr/>
    </dgm:pt>
  </dgm:ptLst>
  <dgm:cxnLst>
    <dgm:cxn modelId="{DE7F940A-737C-4ED2-BF8C-93DB81EB8A86}" type="presOf" srcId="{EE5F1532-0651-4218-84BD-2C903AAE49F4}" destId="{D417521D-928F-48A2-A68A-ABF412423AE0}" srcOrd="0" destOrd="0" presId="urn:microsoft.com/office/officeart/2005/8/layout/vList2"/>
    <dgm:cxn modelId="{2190351F-C839-4206-80FA-A3850DFA20DD}" type="presOf" srcId="{96005CF5-5E6F-4DCD-8AA6-B384C97C2800}" destId="{F2B4B620-D9A8-4641-AF0D-545B37E6D91D}" srcOrd="0" destOrd="0" presId="urn:microsoft.com/office/officeart/2005/8/layout/vList2"/>
    <dgm:cxn modelId="{CDF3B427-1A42-4B9B-89B3-8E3380680C7C}" srcId="{6A621811-24CE-47C1-A092-49E447752C01}" destId="{96005CF5-5E6F-4DCD-8AA6-B384C97C2800}" srcOrd="3" destOrd="0" parTransId="{43CE3FB6-CE4E-4A26-8398-E9D8C1F21DD3}" sibTransId="{19C61A11-E7B9-4BC3-B254-D34EA58FB175}"/>
    <dgm:cxn modelId="{E445AA2C-83B2-4A7B-8B5C-00DA3F0F3AE2}" type="presOf" srcId="{95DFED9D-70E2-4775-A659-73CDBAB1DE99}" destId="{BE7E8250-ECC0-4BB6-8F60-DAC1DFA0CED3}" srcOrd="0" destOrd="0" presId="urn:microsoft.com/office/officeart/2005/8/layout/vList2"/>
    <dgm:cxn modelId="{403E5451-4E19-4877-A554-4690E2508073}" type="presOf" srcId="{F1FDD993-FE18-4637-9F83-BE632E87625D}" destId="{220CA931-AE02-47ED-95E0-3AD69C814824}" srcOrd="0" destOrd="0" presId="urn:microsoft.com/office/officeart/2005/8/layout/vList2"/>
    <dgm:cxn modelId="{4887FA62-D5AB-4D71-901F-6CD59F05BB86}" srcId="{6A621811-24CE-47C1-A092-49E447752C01}" destId="{F1FDD993-FE18-4637-9F83-BE632E87625D}" srcOrd="1" destOrd="0" parTransId="{9CA95639-D5BE-442C-8607-AB09493E4187}" sibTransId="{2580BDF2-DC90-4322-81FF-D99312496BBD}"/>
    <dgm:cxn modelId="{DF0FF77B-613D-42F2-B3A6-0ABE475BB55D}" srcId="{6A621811-24CE-47C1-A092-49E447752C01}" destId="{95DFED9D-70E2-4775-A659-73CDBAB1DE99}" srcOrd="2" destOrd="0" parTransId="{F202C287-E586-4EDC-9480-8E92CEC04671}" sibTransId="{54A42165-9FDD-4C0F-BE20-516ECC8A7324}"/>
    <dgm:cxn modelId="{CED073BA-AF26-462E-B94A-7C24D8FAA1EF}" type="presOf" srcId="{6A621811-24CE-47C1-A092-49E447752C01}" destId="{635AB623-F476-456B-8929-4C67507D7195}" srcOrd="0" destOrd="0" presId="urn:microsoft.com/office/officeart/2005/8/layout/vList2"/>
    <dgm:cxn modelId="{5F99E6FE-15B8-477D-946F-1CED4745D69C}" srcId="{6A621811-24CE-47C1-A092-49E447752C01}" destId="{EE5F1532-0651-4218-84BD-2C903AAE49F4}" srcOrd="0" destOrd="0" parTransId="{9D4CE23D-411A-4E5B-9C99-405C7169441C}" sibTransId="{2BD272F7-6442-45CF-A837-009EBE397845}"/>
    <dgm:cxn modelId="{B822B027-55E6-43BB-B837-2EE25FE62B8F}" type="presParOf" srcId="{635AB623-F476-456B-8929-4C67507D7195}" destId="{D417521D-928F-48A2-A68A-ABF412423AE0}" srcOrd="0" destOrd="0" presId="urn:microsoft.com/office/officeart/2005/8/layout/vList2"/>
    <dgm:cxn modelId="{25FE5AD7-27BC-4D4E-B879-BBA023CA969F}" type="presParOf" srcId="{635AB623-F476-456B-8929-4C67507D7195}" destId="{906C2C35-1DB0-43A5-9EE6-6E51BB4B3B1B}" srcOrd="1" destOrd="0" presId="urn:microsoft.com/office/officeart/2005/8/layout/vList2"/>
    <dgm:cxn modelId="{91FB46DA-F449-4EB7-A7AA-DB035EDD3EE7}" type="presParOf" srcId="{635AB623-F476-456B-8929-4C67507D7195}" destId="{220CA931-AE02-47ED-95E0-3AD69C814824}" srcOrd="2" destOrd="0" presId="urn:microsoft.com/office/officeart/2005/8/layout/vList2"/>
    <dgm:cxn modelId="{A3991719-A1B4-48B9-8753-9B761C614213}" type="presParOf" srcId="{635AB623-F476-456B-8929-4C67507D7195}" destId="{6854BAA5-E58B-4480-90E1-08C0B0C717EE}" srcOrd="3" destOrd="0" presId="urn:microsoft.com/office/officeart/2005/8/layout/vList2"/>
    <dgm:cxn modelId="{879CC29F-6D5E-4E3C-B936-490841A79A13}" type="presParOf" srcId="{635AB623-F476-456B-8929-4C67507D7195}" destId="{BE7E8250-ECC0-4BB6-8F60-DAC1DFA0CED3}" srcOrd="4" destOrd="0" presId="urn:microsoft.com/office/officeart/2005/8/layout/vList2"/>
    <dgm:cxn modelId="{1562329D-CCEE-4465-8C35-6F6011E3EBA8}" type="presParOf" srcId="{635AB623-F476-456B-8929-4C67507D7195}" destId="{D5354086-BC37-410B-8CA5-8A06E7A4679B}" srcOrd="5" destOrd="0" presId="urn:microsoft.com/office/officeart/2005/8/layout/vList2"/>
    <dgm:cxn modelId="{CF458426-53FF-4895-A77A-A985BDA99930}" type="presParOf" srcId="{635AB623-F476-456B-8929-4C67507D7195}" destId="{F2B4B620-D9A8-4641-AF0D-545B37E6D91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7C328-05E1-44D6-B838-E59E7989528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6940AC6-7692-454C-B8DA-2255D5F905EE}">
      <dgm:prSet/>
      <dgm:spPr/>
      <dgm:t>
        <a:bodyPr/>
        <a:lstStyle/>
        <a:p>
          <a:r>
            <a:rPr lang="en-US" dirty="0"/>
            <a:t>DOVE E COME ACCEDER AL BORRADOR: </a:t>
          </a:r>
          <a:r>
            <a:rPr lang="en-US" dirty="0" err="1"/>
            <a:t>sulla</a:t>
          </a:r>
          <a:r>
            <a:rPr lang="en-US" dirty="0"/>
            <a:t> web </a:t>
          </a:r>
          <a:r>
            <a:rPr lang="en-US" dirty="0" err="1"/>
            <a:t>della</a:t>
          </a:r>
          <a:r>
            <a:rPr lang="en-US" dirty="0"/>
            <a:t> AEAT  </a:t>
          </a:r>
          <a:r>
            <a:rPr lang="es-ES" dirty="0">
              <a:highlight>
                <a:srgbClr val="FFFF00"/>
              </a:highlight>
              <a:hlinkClick xmlns:r="http://schemas.openxmlformats.org/officeDocument/2006/relationships" r:id="rId1"/>
            </a:rPr>
            <a:t>https://sede.agenciatributaria.gob.es</a:t>
          </a:r>
          <a:r>
            <a:rPr lang="es-ES" dirty="0">
              <a:highlight>
                <a:srgbClr val="FFFF00"/>
              </a:highlight>
            </a:rPr>
            <a:t>  </a:t>
          </a:r>
          <a:r>
            <a:rPr lang="en-US" dirty="0">
              <a:highlight>
                <a:srgbClr val="FFFF00"/>
              </a:highlight>
            </a:rPr>
            <a:t> </a:t>
          </a:r>
          <a:r>
            <a:rPr lang="en-US" dirty="0"/>
            <a:t>, </a:t>
          </a:r>
          <a:r>
            <a:rPr lang="en-US" dirty="0" err="1"/>
            <a:t>mediante</a:t>
          </a:r>
          <a:r>
            <a:rPr lang="en-US" dirty="0"/>
            <a:t> il CERTIFICATO DIGITALE, il </a:t>
          </a:r>
          <a:r>
            <a:rPr lang="en-US" dirty="0" err="1"/>
            <a:t>sistema</a:t>
          </a:r>
          <a:r>
            <a:rPr lang="en-US" dirty="0"/>
            <a:t> CL@AVE PIN, il </a:t>
          </a:r>
          <a:r>
            <a:rPr lang="en-US" dirty="0" err="1"/>
            <a:t>numero</a:t>
          </a:r>
          <a:r>
            <a:rPr lang="en-US" dirty="0"/>
            <a:t> di </a:t>
          </a:r>
          <a:r>
            <a:rPr lang="en-US" dirty="0" err="1"/>
            <a:t>riferimento</a:t>
          </a:r>
          <a:r>
            <a:rPr lang="en-US" dirty="0"/>
            <a:t>.</a:t>
          </a:r>
        </a:p>
      </dgm:t>
    </dgm:pt>
    <dgm:pt modelId="{B9789D07-7824-4185-BFE6-56681A932C78}" type="parTrans" cxnId="{DF3164E9-986B-43C3-8A6E-38008AA23C33}">
      <dgm:prSet/>
      <dgm:spPr/>
      <dgm:t>
        <a:bodyPr/>
        <a:lstStyle/>
        <a:p>
          <a:endParaRPr lang="en-US"/>
        </a:p>
      </dgm:t>
    </dgm:pt>
    <dgm:pt modelId="{7B3A7A72-FC97-4CBF-AE37-18552EB155F4}" type="sibTrans" cxnId="{DF3164E9-986B-43C3-8A6E-38008AA23C33}">
      <dgm:prSet/>
      <dgm:spPr/>
      <dgm:t>
        <a:bodyPr/>
        <a:lstStyle/>
        <a:p>
          <a:endParaRPr lang="en-US"/>
        </a:p>
      </dgm:t>
    </dgm:pt>
    <dgm:pt modelId="{29003227-CEB7-41B8-BD2E-1EB326297B99}">
      <dgm:prSet/>
      <dgm:spPr/>
      <dgm:t>
        <a:bodyPr/>
        <a:lstStyle/>
        <a:p>
          <a:r>
            <a:rPr lang="es-ES" dirty="0"/>
            <a:t>É </a:t>
          </a:r>
          <a:r>
            <a:rPr lang="es-ES" dirty="0" err="1"/>
            <a:t>obbligatorio</a:t>
          </a:r>
          <a:r>
            <a:rPr lang="es-ES" dirty="0"/>
            <a:t> </a:t>
          </a:r>
          <a:r>
            <a:rPr lang="es-ES" dirty="0" err="1"/>
            <a:t>controllare</a:t>
          </a:r>
          <a:r>
            <a:rPr lang="es-ES" dirty="0"/>
            <a:t> e se </a:t>
          </a:r>
          <a:r>
            <a:rPr lang="es-ES" dirty="0" err="1"/>
            <a:t>necessario</a:t>
          </a:r>
          <a:r>
            <a:rPr lang="es-ES" dirty="0"/>
            <a:t> modificare </a:t>
          </a:r>
          <a:r>
            <a:rPr lang="es-ES" dirty="0" err="1"/>
            <a:t>il</a:t>
          </a:r>
          <a:r>
            <a:rPr lang="es-ES" dirty="0"/>
            <a:t> BORRADOR, e una volta sicuri che é </a:t>
          </a:r>
          <a:r>
            <a:rPr lang="es-ES" dirty="0" err="1"/>
            <a:t>corretto</a:t>
          </a:r>
          <a:r>
            <a:rPr lang="es-ES" dirty="0"/>
            <a:t> si </a:t>
          </a:r>
          <a:r>
            <a:rPr lang="es-ES" dirty="0" err="1"/>
            <a:t>puó</a:t>
          </a:r>
          <a:r>
            <a:rPr lang="es-ES" dirty="0"/>
            <a:t> </a:t>
          </a:r>
          <a:r>
            <a:rPr lang="es-ES" dirty="0" err="1"/>
            <a:t>confermare</a:t>
          </a:r>
          <a:r>
            <a:rPr lang="es-ES" dirty="0"/>
            <a:t>/presentare. I DATI CONTENUTI NEL BORRADOR SONO RESPONSABILITA DEL CONTRIBUENTE. </a:t>
          </a:r>
          <a:endParaRPr lang="en-US" dirty="0"/>
        </a:p>
      </dgm:t>
    </dgm:pt>
    <dgm:pt modelId="{EE0C056F-C09C-43A1-A679-590EC2874E6C}" type="parTrans" cxnId="{1F291C2C-86FF-46C8-AA0A-3F735F901B78}">
      <dgm:prSet/>
      <dgm:spPr/>
      <dgm:t>
        <a:bodyPr/>
        <a:lstStyle/>
        <a:p>
          <a:endParaRPr lang="en-US"/>
        </a:p>
      </dgm:t>
    </dgm:pt>
    <dgm:pt modelId="{842A95A9-4F12-49E5-9330-B178246A0A91}" type="sibTrans" cxnId="{1F291C2C-86FF-46C8-AA0A-3F735F901B78}">
      <dgm:prSet/>
      <dgm:spPr/>
      <dgm:t>
        <a:bodyPr/>
        <a:lstStyle/>
        <a:p>
          <a:endParaRPr lang="en-US"/>
        </a:p>
      </dgm:t>
    </dgm:pt>
    <dgm:pt modelId="{DDA642F2-D616-4825-AD62-3ABB2B384A58}">
      <dgm:prSet/>
      <dgm:spPr/>
      <dgm:t>
        <a:bodyPr/>
        <a:lstStyle/>
        <a:p>
          <a:r>
            <a:rPr lang="en-US" dirty="0"/>
            <a:t>Il 70% </a:t>
          </a:r>
          <a:r>
            <a:rPr lang="en-US" dirty="0" err="1"/>
            <a:t>delle</a:t>
          </a:r>
          <a:r>
            <a:rPr lang="en-US" dirty="0"/>
            <a:t> </a:t>
          </a:r>
          <a:r>
            <a:rPr lang="en-US" dirty="0" err="1"/>
            <a:t>dichiarazioni</a:t>
          </a:r>
          <a:r>
            <a:rPr lang="en-US" dirty="0"/>
            <a:t> </a:t>
          </a:r>
          <a:r>
            <a:rPr lang="en-US" dirty="0" err="1"/>
            <a:t>precompilate</a:t>
          </a:r>
          <a:r>
            <a:rPr lang="en-US" dirty="0"/>
            <a:t> </a:t>
          </a:r>
          <a:r>
            <a:rPr lang="en-US" dirty="0" err="1"/>
            <a:t>contengono</a:t>
          </a:r>
          <a:r>
            <a:rPr lang="en-US" dirty="0"/>
            <a:t> </a:t>
          </a:r>
          <a:r>
            <a:rPr lang="en-US" dirty="0" err="1"/>
            <a:t>errori</a:t>
          </a:r>
          <a:r>
            <a:rPr lang="en-US" dirty="0"/>
            <a:t>! I </a:t>
          </a:r>
          <a:r>
            <a:rPr lang="en-US" dirty="0" err="1"/>
            <a:t>principali</a:t>
          </a:r>
          <a:r>
            <a:rPr lang="en-US" dirty="0"/>
            <a:t> </a:t>
          </a:r>
          <a:r>
            <a:rPr lang="en-US" dirty="0" err="1"/>
            <a:t>sono</a:t>
          </a:r>
          <a:r>
            <a:rPr lang="en-US" dirty="0"/>
            <a:t>:</a:t>
          </a:r>
        </a:p>
        <a:p>
          <a:r>
            <a:rPr lang="en-US" dirty="0" err="1"/>
            <a:t>Domicilio</a:t>
          </a:r>
          <a:r>
            <a:rPr lang="en-US" dirty="0"/>
            <a:t>, </a:t>
          </a:r>
          <a:r>
            <a:rPr lang="en-US" dirty="0" err="1"/>
            <a:t>esistenza</a:t>
          </a:r>
          <a:r>
            <a:rPr lang="en-US" dirty="0"/>
            <a:t> di </a:t>
          </a:r>
          <a:r>
            <a:rPr lang="en-US" dirty="0" err="1"/>
            <a:t>seconda</a:t>
          </a:r>
          <a:r>
            <a:rPr lang="en-US" dirty="0"/>
            <a:t> </a:t>
          </a:r>
          <a:r>
            <a:rPr lang="en-US" dirty="0" err="1"/>
            <a:t>residenza</a:t>
          </a:r>
          <a:r>
            <a:rPr lang="en-US" dirty="0"/>
            <a:t>, </a:t>
          </a:r>
          <a:r>
            <a:rPr lang="en-US" dirty="0" err="1"/>
            <a:t>membri</a:t>
          </a:r>
          <a:r>
            <a:rPr lang="en-US" dirty="0"/>
            <a:t> </a:t>
          </a:r>
          <a:r>
            <a:rPr lang="en-US" dirty="0" err="1"/>
            <a:t>nucleo</a:t>
          </a:r>
          <a:r>
            <a:rPr lang="en-US" dirty="0"/>
            <a:t> </a:t>
          </a:r>
          <a:r>
            <a:rPr lang="en-US" dirty="0" err="1"/>
            <a:t>familiare</a:t>
          </a:r>
          <a:r>
            <a:rPr lang="en-US" dirty="0"/>
            <a:t> , </a:t>
          </a:r>
          <a:r>
            <a:rPr lang="en-US" dirty="0" err="1"/>
            <a:t>dati</a:t>
          </a:r>
          <a:r>
            <a:rPr lang="en-US" dirty="0"/>
            <a:t> </a:t>
          </a:r>
          <a:r>
            <a:rPr lang="en-US" dirty="0" err="1"/>
            <a:t>sul</a:t>
          </a:r>
          <a:r>
            <a:rPr lang="en-US" dirty="0"/>
            <a:t> </a:t>
          </a:r>
          <a:r>
            <a:rPr lang="en-US" dirty="0" err="1"/>
            <a:t>valore</a:t>
          </a:r>
          <a:r>
            <a:rPr lang="en-US" dirty="0"/>
            <a:t> </a:t>
          </a:r>
          <a:r>
            <a:rPr lang="en-US" dirty="0" err="1"/>
            <a:t>degli</a:t>
          </a:r>
          <a:r>
            <a:rPr lang="en-US" dirty="0"/>
            <a:t> </a:t>
          </a:r>
          <a:r>
            <a:rPr lang="en-US" dirty="0" err="1"/>
            <a:t>inmobili</a:t>
          </a:r>
          <a:r>
            <a:rPr lang="en-US" dirty="0"/>
            <a:t>, e i </a:t>
          </a:r>
          <a:r>
            <a:rPr lang="en-US" dirty="0" err="1"/>
            <a:t>redditi</a:t>
          </a:r>
          <a:endParaRPr lang="en-US" dirty="0"/>
        </a:p>
      </dgm:t>
    </dgm:pt>
    <dgm:pt modelId="{C95B91FE-8AF4-4400-AF42-FC2DF3037308}" type="parTrans" cxnId="{2EB7943C-7567-434A-8C58-1F094FD79D6A}">
      <dgm:prSet/>
      <dgm:spPr/>
      <dgm:t>
        <a:bodyPr/>
        <a:lstStyle/>
        <a:p>
          <a:endParaRPr lang="en-US"/>
        </a:p>
      </dgm:t>
    </dgm:pt>
    <dgm:pt modelId="{8E2FC5ED-CE02-4D08-9B27-80D59E250348}" type="sibTrans" cxnId="{2EB7943C-7567-434A-8C58-1F094FD79D6A}">
      <dgm:prSet/>
      <dgm:spPr/>
      <dgm:t>
        <a:bodyPr/>
        <a:lstStyle/>
        <a:p>
          <a:endParaRPr lang="en-US"/>
        </a:p>
      </dgm:t>
    </dgm:pt>
    <dgm:pt modelId="{C2DCF6A1-EBDD-4595-B645-EC8873A7B374}">
      <dgm:prSet/>
      <dgm:spPr/>
      <dgm:t>
        <a:bodyPr/>
        <a:lstStyle/>
        <a:p>
          <a:r>
            <a:rPr lang="en-US" dirty="0"/>
            <a:t>Il 90% non </a:t>
          </a:r>
          <a:r>
            <a:rPr lang="en-US" dirty="0" err="1"/>
            <a:t>riflette</a:t>
          </a:r>
          <a:r>
            <a:rPr lang="en-US" dirty="0"/>
            <a:t> </a:t>
          </a:r>
          <a:r>
            <a:rPr lang="en-US" dirty="0" err="1"/>
            <a:t>alcune</a:t>
          </a:r>
          <a:r>
            <a:rPr lang="en-US" dirty="0"/>
            <a:t> o </a:t>
          </a:r>
          <a:r>
            <a:rPr lang="en-US" dirty="0" err="1"/>
            <a:t>tutte</a:t>
          </a:r>
          <a:r>
            <a:rPr lang="en-US" dirty="0"/>
            <a:t> le </a:t>
          </a:r>
          <a:r>
            <a:rPr lang="en-US" dirty="0" err="1"/>
            <a:t>spese</a:t>
          </a:r>
          <a:r>
            <a:rPr lang="en-US" dirty="0"/>
            <a:t> </a:t>
          </a:r>
          <a:r>
            <a:rPr lang="en-US" dirty="0" err="1"/>
            <a:t>detraibili</a:t>
          </a:r>
          <a:r>
            <a:rPr lang="en-US" dirty="0"/>
            <a:t> o </a:t>
          </a:r>
          <a:r>
            <a:rPr lang="en-US" dirty="0" err="1"/>
            <a:t>riduzioni</a:t>
          </a:r>
          <a:r>
            <a:rPr lang="en-US" dirty="0"/>
            <a:t>, </a:t>
          </a:r>
          <a:r>
            <a:rPr lang="en-US" dirty="0" err="1"/>
            <a:t>specialmente</a:t>
          </a:r>
          <a:r>
            <a:rPr lang="en-US" dirty="0"/>
            <a:t>: </a:t>
          </a:r>
        </a:p>
        <a:p>
          <a:r>
            <a:rPr lang="en-US" dirty="0"/>
            <a:t>-</a:t>
          </a:r>
          <a:r>
            <a:rPr lang="en-US" dirty="0" err="1"/>
            <a:t>detrazioni</a:t>
          </a:r>
          <a:r>
            <a:rPr lang="en-US" dirty="0"/>
            <a:t> per </a:t>
          </a:r>
          <a:r>
            <a:rPr lang="en-US" dirty="0" err="1"/>
            <a:t>maternit</a:t>
          </a:r>
          <a:r>
            <a:rPr lang="es-ES" dirty="0"/>
            <a:t>á, -pensione </a:t>
          </a:r>
          <a:r>
            <a:rPr lang="es-ES" dirty="0" err="1"/>
            <a:t>manutenzione</a:t>
          </a:r>
          <a:r>
            <a:rPr lang="es-ES" dirty="0"/>
            <a:t> </a:t>
          </a:r>
          <a:r>
            <a:rPr lang="es-ES" dirty="0" err="1"/>
            <a:t>minorenni</a:t>
          </a:r>
          <a:r>
            <a:rPr lang="es-ES" dirty="0"/>
            <a:t> caso </a:t>
          </a:r>
          <a:r>
            <a:rPr lang="es-ES" dirty="0" err="1"/>
            <a:t>separazione</a:t>
          </a:r>
          <a:endParaRPr lang="es-ES" dirty="0"/>
        </a:p>
        <a:p>
          <a:r>
            <a:rPr lang="en-US" dirty="0"/>
            <a:t>-</a:t>
          </a:r>
          <a:r>
            <a:rPr lang="en-US" dirty="0" err="1"/>
            <a:t>spese</a:t>
          </a:r>
          <a:r>
            <a:rPr lang="en-US" dirty="0"/>
            <a:t> di </a:t>
          </a:r>
          <a:r>
            <a:rPr lang="en-US" dirty="0" err="1"/>
            <a:t>viaggio</a:t>
          </a:r>
          <a:r>
            <a:rPr lang="en-US" dirty="0"/>
            <a:t> e </a:t>
          </a:r>
          <a:r>
            <a:rPr lang="en-US" dirty="0" err="1"/>
            <a:t>utenze</a:t>
          </a:r>
          <a:r>
            <a:rPr lang="en-US" dirty="0"/>
            <a:t> per </a:t>
          </a:r>
          <a:r>
            <a:rPr lang="en-US" dirty="0" err="1"/>
            <a:t>lavoratori</a:t>
          </a:r>
          <a:r>
            <a:rPr lang="en-US" dirty="0"/>
            <a:t> </a:t>
          </a:r>
          <a:r>
            <a:rPr lang="en-US" dirty="0" err="1"/>
            <a:t>autonomi</a:t>
          </a:r>
          <a:r>
            <a:rPr lang="en-US" dirty="0"/>
            <a:t>, -</a:t>
          </a:r>
          <a:r>
            <a:rPr lang="en-US" dirty="0" err="1"/>
            <a:t>retribuzioni</a:t>
          </a:r>
          <a:r>
            <a:rPr lang="en-US" dirty="0"/>
            <a:t> in natura</a:t>
          </a:r>
        </a:p>
      </dgm:t>
    </dgm:pt>
    <dgm:pt modelId="{FE1474A5-FA9A-4FE2-BE65-3B0FF3ED9ABC}" type="parTrans" cxnId="{2C547944-E701-4022-A037-1E945801A703}">
      <dgm:prSet/>
      <dgm:spPr/>
      <dgm:t>
        <a:bodyPr/>
        <a:lstStyle/>
        <a:p>
          <a:endParaRPr lang="en-US"/>
        </a:p>
      </dgm:t>
    </dgm:pt>
    <dgm:pt modelId="{382B2210-F481-4C1A-89C4-94F9DE107762}" type="sibTrans" cxnId="{2C547944-E701-4022-A037-1E945801A703}">
      <dgm:prSet/>
      <dgm:spPr/>
      <dgm:t>
        <a:bodyPr/>
        <a:lstStyle/>
        <a:p>
          <a:endParaRPr lang="en-US"/>
        </a:p>
      </dgm:t>
    </dgm:pt>
    <dgm:pt modelId="{2BEDD09B-D90D-4A6E-A13D-8F09A0BEF235}" type="pres">
      <dgm:prSet presAssocID="{7FB7C328-05E1-44D6-B838-E59E7989528B}" presName="outerComposite" presStyleCnt="0">
        <dgm:presLayoutVars>
          <dgm:chMax val="5"/>
          <dgm:dir/>
          <dgm:resizeHandles val="exact"/>
        </dgm:presLayoutVars>
      </dgm:prSet>
      <dgm:spPr/>
    </dgm:pt>
    <dgm:pt modelId="{291CD4B5-0B14-4B6C-BE30-4BC2DEC8A84E}" type="pres">
      <dgm:prSet presAssocID="{7FB7C328-05E1-44D6-B838-E59E7989528B}" presName="dummyMaxCanvas" presStyleCnt="0">
        <dgm:presLayoutVars/>
      </dgm:prSet>
      <dgm:spPr/>
    </dgm:pt>
    <dgm:pt modelId="{21870D4D-968F-40E2-AFD1-51AA151AAA63}" type="pres">
      <dgm:prSet presAssocID="{7FB7C328-05E1-44D6-B838-E59E7989528B}" presName="FourNodes_1" presStyleLbl="node1" presStyleIdx="0" presStyleCnt="4">
        <dgm:presLayoutVars>
          <dgm:bulletEnabled val="1"/>
        </dgm:presLayoutVars>
      </dgm:prSet>
      <dgm:spPr/>
    </dgm:pt>
    <dgm:pt modelId="{8E021A87-71F9-4767-A411-4A965F0BF9E5}" type="pres">
      <dgm:prSet presAssocID="{7FB7C328-05E1-44D6-B838-E59E7989528B}" presName="FourNodes_2" presStyleLbl="node1" presStyleIdx="1" presStyleCnt="4">
        <dgm:presLayoutVars>
          <dgm:bulletEnabled val="1"/>
        </dgm:presLayoutVars>
      </dgm:prSet>
      <dgm:spPr/>
    </dgm:pt>
    <dgm:pt modelId="{83614158-04A0-4DEC-A62A-9E6ADDC56604}" type="pres">
      <dgm:prSet presAssocID="{7FB7C328-05E1-44D6-B838-E59E7989528B}" presName="FourNodes_3" presStyleLbl="node1" presStyleIdx="2" presStyleCnt="4">
        <dgm:presLayoutVars>
          <dgm:bulletEnabled val="1"/>
        </dgm:presLayoutVars>
      </dgm:prSet>
      <dgm:spPr/>
    </dgm:pt>
    <dgm:pt modelId="{BC71A5D0-F2B6-4C88-BF5A-673A5554F7EE}" type="pres">
      <dgm:prSet presAssocID="{7FB7C328-05E1-44D6-B838-E59E7989528B}" presName="FourNodes_4" presStyleLbl="node1" presStyleIdx="3" presStyleCnt="4">
        <dgm:presLayoutVars>
          <dgm:bulletEnabled val="1"/>
        </dgm:presLayoutVars>
      </dgm:prSet>
      <dgm:spPr/>
    </dgm:pt>
    <dgm:pt modelId="{25DBBC7D-61CD-4F78-B0CA-D097815AE6BA}" type="pres">
      <dgm:prSet presAssocID="{7FB7C328-05E1-44D6-B838-E59E7989528B}" presName="FourConn_1-2" presStyleLbl="fgAccFollowNode1" presStyleIdx="0" presStyleCnt="3">
        <dgm:presLayoutVars>
          <dgm:bulletEnabled val="1"/>
        </dgm:presLayoutVars>
      </dgm:prSet>
      <dgm:spPr/>
    </dgm:pt>
    <dgm:pt modelId="{D59B96B9-4380-4CB3-92B3-F461C201F718}" type="pres">
      <dgm:prSet presAssocID="{7FB7C328-05E1-44D6-B838-E59E7989528B}" presName="FourConn_2-3" presStyleLbl="fgAccFollowNode1" presStyleIdx="1" presStyleCnt="3">
        <dgm:presLayoutVars>
          <dgm:bulletEnabled val="1"/>
        </dgm:presLayoutVars>
      </dgm:prSet>
      <dgm:spPr/>
    </dgm:pt>
    <dgm:pt modelId="{9E6914C6-3CCE-4681-8408-D9ACAF75A426}" type="pres">
      <dgm:prSet presAssocID="{7FB7C328-05E1-44D6-B838-E59E7989528B}" presName="FourConn_3-4" presStyleLbl="fgAccFollowNode1" presStyleIdx="2" presStyleCnt="3">
        <dgm:presLayoutVars>
          <dgm:bulletEnabled val="1"/>
        </dgm:presLayoutVars>
      </dgm:prSet>
      <dgm:spPr/>
    </dgm:pt>
    <dgm:pt modelId="{839CFC4A-878C-4B87-9C55-438A15C4AF63}" type="pres">
      <dgm:prSet presAssocID="{7FB7C328-05E1-44D6-B838-E59E7989528B}" presName="FourNodes_1_text" presStyleLbl="node1" presStyleIdx="3" presStyleCnt="4">
        <dgm:presLayoutVars>
          <dgm:bulletEnabled val="1"/>
        </dgm:presLayoutVars>
      </dgm:prSet>
      <dgm:spPr/>
    </dgm:pt>
    <dgm:pt modelId="{81E6B97C-B2E0-4E66-BB63-8F0319DA90A5}" type="pres">
      <dgm:prSet presAssocID="{7FB7C328-05E1-44D6-B838-E59E7989528B}" presName="FourNodes_2_text" presStyleLbl="node1" presStyleIdx="3" presStyleCnt="4">
        <dgm:presLayoutVars>
          <dgm:bulletEnabled val="1"/>
        </dgm:presLayoutVars>
      </dgm:prSet>
      <dgm:spPr/>
    </dgm:pt>
    <dgm:pt modelId="{B6539CF5-510D-4C0C-B495-56970150BECA}" type="pres">
      <dgm:prSet presAssocID="{7FB7C328-05E1-44D6-B838-E59E7989528B}" presName="FourNodes_3_text" presStyleLbl="node1" presStyleIdx="3" presStyleCnt="4">
        <dgm:presLayoutVars>
          <dgm:bulletEnabled val="1"/>
        </dgm:presLayoutVars>
      </dgm:prSet>
      <dgm:spPr/>
    </dgm:pt>
    <dgm:pt modelId="{F8D83805-CA80-4FEF-BC25-4F618DB6EEF2}" type="pres">
      <dgm:prSet presAssocID="{7FB7C328-05E1-44D6-B838-E59E7989528B}" presName="FourNodes_4_text" presStyleLbl="node1" presStyleIdx="3" presStyleCnt="4">
        <dgm:presLayoutVars>
          <dgm:bulletEnabled val="1"/>
        </dgm:presLayoutVars>
      </dgm:prSet>
      <dgm:spPr/>
    </dgm:pt>
  </dgm:ptLst>
  <dgm:cxnLst>
    <dgm:cxn modelId="{2445AD24-A5F9-44FE-8425-9987BCD1C0FD}" type="presOf" srcId="{DDA642F2-D616-4825-AD62-3ABB2B384A58}" destId="{83614158-04A0-4DEC-A62A-9E6ADDC56604}" srcOrd="0" destOrd="0" presId="urn:microsoft.com/office/officeart/2005/8/layout/vProcess5"/>
    <dgm:cxn modelId="{1F291C2C-86FF-46C8-AA0A-3F735F901B78}" srcId="{7FB7C328-05E1-44D6-B838-E59E7989528B}" destId="{29003227-CEB7-41B8-BD2E-1EB326297B99}" srcOrd="1" destOrd="0" parTransId="{EE0C056F-C09C-43A1-A679-590EC2874E6C}" sibTransId="{842A95A9-4F12-49E5-9330-B178246A0A91}"/>
    <dgm:cxn modelId="{EF9F1A3C-9FB2-4F90-8DD9-1DA9169C11A3}" type="presOf" srcId="{842A95A9-4F12-49E5-9330-B178246A0A91}" destId="{D59B96B9-4380-4CB3-92B3-F461C201F718}" srcOrd="0" destOrd="0" presId="urn:microsoft.com/office/officeart/2005/8/layout/vProcess5"/>
    <dgm:cxn modelId="{2EB7943C-7567-434A-8C58-1F094FD79D6A}" srcId="{7FB7C328-05E1-44D6-B838-E59E7989528B}" destId="{DDA642F2-D616-4825-AD62-3ABB2B384A58}" srcOrd="2" destOrd="0" parTransId="{C95B91FE-8AF4-4400-AF42-FC2DF3037308}" sibTransId="{8E2FC5ED-CE02-4D08-9B27-80D59E250348}"/>
    <dgm:cxn modelId="{8BCA3D3E-1762-4C5E-BB0B-3CEB1582D045}" type="presOf" srcId="{7FB7C328-05E1-44D6-B838-E59E7989528B}" destId="{2BEDD09B-D90D-4A6E-A13D-8F09A0BEF235}" srcOrd="0" destOrd="0" presId="urn:microsoft.com/office/officeart/2005/8/layout/vProcess5"/>
    <dgm:cxn modelId="{2C547944-E701-4022-A037-1E945801A703}" srcId="{7FB7C328-05E1-44D6-B838-E59E7989528B}" destId="{C2DCF6A1-EBDD-4595-B645-EC8873A7B374}" srcOrd="3" destOrd="0" parTransId="{FE1474A5-FA9A-4FE2-BE65-3B0FF3ED9ABC}" sibTransId="{382B2210-F481-4C1A-89C4-94F9DE107762}"/>
    <dgm:cxn modelId="{0B595545-5EC5-439C-9143-6EA1788FEC2C}" type="presOf" srcId="{29003227-CEB7-41B8-BD2E-1EB326297B99}" destId="{81E6B97C-B2E0-4E66-BB63-8F0319DA90A5}" srcOrd="1" destOrd="0" presId="urn:microsoft.com/office/officeart/2005/8/layout/vProcess5"/>
    <dgm:cxn modelId="{CB3F5347-B4EC-4A14-8A94-310010CEE458}" type="presOf" srcId="{29003227-CEB7-41B8-BD2E-1EB326297B99}" destId="{8E021A87-71F9-4767-A411-4A965F0BF9E5}" srcOrd="0" destOrd="0" presId="urn:microsoft.com/office/officeart/2005/8/layout/vProcess5"/>
    <dgm:cxn modelId="{5EE5FC50-6F4A-4A51-9424-998F1F438E70}" type="presOf" srcId="{26940AC6-7692-454C-B8DA-2255D5F905EE}" destId="{21870D4D-968F-40E2-AFD1-51AA151AAA63}" srcOrd="0" destOrd="0" presId="urn:microsoft.com/office/officeart/2005/8/layout/vProcess5"/>
    <dgm:cxn modelId="{0B4ACF90-BCA7-48F8-8E6F-F243B815E7A1}" type="presOf" srcId="{7B3A7A72-FC97-4CBF-AE37-18552EB155F4}" destId="{25DBBC7D-61CD-4F78-B0CA-D097815AE6BA}" srcOrd="0" destOrd="0" presId="urn:microsoft.com/office/officeart/2005/8/layout/vProcess5"/>
    <dgm:cxn modelId="{5636A497-DF55-4E67-ABCC-1C64BCCDC92E}" type="presOf" srcId="{DDA642F2-D616-4825-AD62-3ABB2B384A58}" destId="{B6539CF5-510D-4C0C-B495-56970150BECA}" srcOrd="1" destOrd="0" presId="urn:microsoft.com/office/officeart/2005/8/layout/vProcess5"/>
    <dgm:cxn modelId="{34CF05A4-F929-446B-BE79-F3D987C8BE23}" type="presOf" srcId="{C2DCF6A1-EBDD-4595-B645-EC8873A7B374}" destId="{BC71A5D0-F2B6-4C88-BF5A-673A5554F7EE}" srcOrd="0" destOrd="0" presId="urn:microsoft.com/office/officeart/2005/8/layout/vProcess5"/>
    <dgm:cxn modelId="{169084A6-ACA7-45D6-9DAF-144EA14631C5}" type="presOf" srcId="{26940AC6-7692-454C-B8DA-2255D5F905EE}" destId="{839CFC4A-878C-4B87-9C55-438A15C4AF63}" srcOrd="1" destOrd="0" presId="urn:microsoft.com/office/officeart/2005/8/layout/vProcess5"/>
    <dgm:cxn modelId="{6EDD81C1-6C09-4856-A234-B369A74AFAFE}" type="presOf" srcId="{8E2FC5ED-CE02-4D08-9B27-80D59E250348}" destId="{9E6914C6-3CCE-4681-8408-D9ACAF75A426}" srcOrd="0" destOrd="0" presId="urn:microsoft.com/office/officeart/2005/8/layout/vProcess5"/>
    <dgm:cxn modelId="{4760FACB-CFCD-4EE6-8B2E-5A864AF46D70}" type="presOf" srcId="{C2DCF6A1-EBDD-4595-B645-EC8873A7B374}" destId="{F8D83805-CA80-4FEF-BC25-4F618DB6EEF2}" srcOrd="1" destOrd="0" presId="urn:microsoft.com/office/officeart/2005/8/layout/vProcess5"/>
    <dgm:cxn modelId="{DF3164E9-986B-43C3-8A6E-38008AA23C33}" srcId="{7FB7C328-05E1-44D6-B838-E59E7989528B}" destId="{26940AC6-7692-454C-B8DA-2255D5F905EE}" srcOrd="0" destOrd="0" parTransId="{B9789D07-7824-4185-BFE6-56681A932C78}" sibTransId="{7B3A7A72-FC97-4CBF-AE37-18552EB155F4}"/>
    <dgm:cxn modelId="{97E6D116-89EC-4D03-A462-BC267B5B0940}" type="presParOf" srcId="{2BEDD09B-D90D-4A6E-A13D-8F09A0BEF235}" destId="{291CD4B5-0B14-4B6C-BE30-4BC2DEC8A84E}" srcOrd="0" destOrd="0" presId="urn:microsoft.com/office/officeart/2005/8/layout/vProcess5"/>
    <dgm:cxn modelId="{BA60140E-C9BA-4462-AE1E-E1E3BCED9FD8}" type="presParOf" srcId="{2BEDD09B-D90D-4A6E-A13D-8F09A0BEF235}" destId="{21870D4D-968F-40E2-AFD1-51AA151AAA63}" srcOrd="1" destOrd="0" presId="urn:microsoft.com/office/officeart/2005/8/layout/vProcess5"/>
    <dgm:cxn modelId="{10007D4A-29E1-416F-AAA6-4E3505D5C58D}" type="presParOf" srcId="{2BEDD09B-D90D-4A6E-A13D-8F09A0BEF235}" destId="{8E021A87-71F9-4767-A411-4A965F0BF9E5}" srcOrd="2" destOrd="0" presId="urn:microsoft.com/office/officeart/2005/8/layout/vProcess5"/>
    <dgm:cxn modelId="{670E6E33-9BFC-420F-9064-A0B85C15A11E}" type="presParOf" srcId="{2BEDD09B-D90D-4A6E-A13D-8F09A0BEF235}" destId="{83614158-04A0-4DEC-A62A-9E6ADDC56604}" srcOrd="3" destOrd="0" presId="urn:microsoft.com/office/officeart/2005/8/layout/vProcess5"/>
    <dgm:cxn modelId="{0E531C15-ED80-4738-B886-0AE0B8466979}" type="presParOf" srcId="{2BEDD09B-D90D-4A6E-A13D-8F09A0BEF235}" destId="{BC71A5D0-F2B6-4C88-BF5A-673A5554F7EE}" srcOrd="4" destOrd="0" presId="urn:microsoft.com/office/officeart/2005/8/layout/vProcess5"/>
    <dgm:cxn modelId="{84F0C6CC-2A8D-49AA-BC2B-334787F8D0BC}" type="presParOf" srcId="{2BEDD09B-D90D-4A6E-A13D-8F09A0BEF235}" destId="{25DBBC7D-61CD-4F78-B0CA-D097815AE6BA}" srcOrd="5" destOrd="0" presId="urn:microsoft.com/office/officeart/2005/8/layout/vProcess5"/>
    <dgm:cxn modelId="{4BC27D24-DD3F-438F-951A-9FB906CFF4DE}" type="presParOf" srcId="{2BEDD09B-D90D-4A6E-A13D-8F09A0BEF235}" destId="{D59B96B9-4380-4CB3-92B3-F461C201F718}" srcOrd="6" destOrd="0" presId="urn:microsoft.com/office/officeart/2005/8/layout/vProcess5"/>
    <dgm:cxn modelId="{0818B01A-016B-4B7E-8E27-617DDA623AB2}" type="presParOf" srcId="{2BEDD09B-D90D-4A6E-A13D-8F09A0BEF235}" destId="{9E6914C6-3CCE-4681-8408-D9ACAF75A426}" srcOrd="7" destOrd="0" presId="urn:microsoft.com/office/officeart/2005/8/layout/vProcess5"/>
    <dgm:cxn modelId="{BFAFDAFC-FF3D-49D0-9721-717200A0866E}" type="presParOf" srcId="{2BEDD09B-D90D-4A6E-A13D-8F09A0BEF235}" destId="{839CFC4A-878C-4B87-9C55-438A15C4AF63}" srcOrd="8" destOrd="0" presId="urn:microsoft.com/office/officeart/2005/8/layout/vProcess5"/>
    <dgm:cxn modelId="{3DA4132B-1240-4412-96F4-0CFF98CA9209}" type="presParOf" srcId="{2BEDD09B-D90D-4A6E-A13D-8F09A0BEF235}" destId="{81E6B97C-B2E0-4E66-BB63-8F0319DA90A5}" srcOrd="9" destOrd="0" presId="urn:microsoft.com/office/officeart/2005/8/layout/vProcess5"/>
    <dgm:cxn modelId="{06B4EF77-4A96-4877-9804-8E09806E6268}" type="presParOf" srcId="{2BEDD09B-D90D-4A6E-A13D-8F09A0BEF235}" destId="{B6539CF5-510D-4C0C-B495-56970150BECA}" srcOrd="10" destOrd="0" presId="urn:microsoft.com/office/officeart/2005/8/layout/vProcess5"/>
    <dgm:cxn modelId="{A45744B0-3F28-4EC3-A7F0-B29E04A8B3DC}" type="presParOf" srcId="{2BEDD09B-D90D-4A6E-A13D-8F09A0BEF235}" destId="{F8D83805-CA80-4FEF-BC25-4F618DB6EEF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3C632-AD2C-40E4-A980-A5DE3F9711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65DC8E-BCE2-4E6C-8377-8DC41D48B5EB}">
      <dgm:prSet custT="1"/>
      <dgm:spPr/>
      <dgm:t>
        <a:bodyPr/>
        <a:lstStyle/>
        <a:p>
          <a:r>
            <a:rPr lang="en-US" sz="2400" b="0" dirty="0">
              <a:latin typeface="Lato" panose="020F0502020204030203" pitchFamily="34" charset="0"/>
            </a:rPr>
            <a:t>-DICHIARAZIONE NON A DEBITO: </a:t>
          </a:r>
          <a:r>
            <a:rPr lang="en-US" sz="2400" b="0" dirty="0" err="1">
              <a:latin typeface="Lato" panose="020F0502020204030203" pitchFamily="34" charset="0"/>
            </a:rPr>
            <a:t>dai</a:t>
          </a:r>
          <a:r>
            <a:rPr lang="en-US" sz="2400" b="0" dirty="0">
              <a:latin typeface="Lato" panose="020F0502020204030203" pitchFamily="34" charset="0"/>
            </a:rPr>
            <a:t> 100 ai 200 Euro</a:t>
          </a:r>
        </a:p>
        <a:p>
          <a:r>
            <a:rPr lang="en-US" sz="2400" b="0" dirty="0">
              <a:latin typeface="Lato" panose="020F0502020204030203" pitchFamily="34" charset="0"/>
            </a:rPr>
            <a:t>-DICHIARAZIONE A DEBITO: </a:t>
          </a:r>
          <a:r>
            <a:rPr lang="en-US" sz="2400" b="0" dirty="0" err="1">
              <a:latin typeface="Lato" panose="020F0502020204030203" pitchFamily="34" charset="0"/>
            </a:rPr>
            <a:t>Multa</a:t>
          </a:r>
          <a:r>
            <a:rPr lang="en-US" sz="2400" b="0" dirty="0">
              <a:latin typeface="Lato" panose="020F0502020204030203" pitchFamily="34" charset="0"/>
            </a:rPr>
            <a:t> del 50% al 150% del </a:t>
          </a:r>
          <a:r>
            <a:rPr lang="en-US" sz="2400" b="0" dirty="0" err="1">
              <a:latin typeface="Lato" panose="020F0502020204030203" pitchFamily="34" charset="0"/>
            </a:rPr>
            <a:t>debito</a:t>
          </a:r>
          <a:r>
            <a:rPr lang="en-US" sz="2400" b="0" dirty="0">
              <a:latin typeface="Lato" panose="020F0502020204030203" pitchFamily="34" charset="0"/>
            </a:rPr>
            <a:t> + </a:t>
          </a:r>
          <a:r>
            <a:rPr lang="en-US" sz="2400" b="0" dirty="0" err="1">
              <a:latin typeface="Lato" panose="020F0502020204030203" pitchFamily="34" charset="0"/>
            </a:rPr>
            <a:t>ricarico</a:t>
          </a:r>
          <a:r>
            <a:rPr lang="en-US" sz="2400" b="0" dirty="0">
              <a:latin typeface="Lato" panose="020F0502020204030203" pitchFamily="34" charset="0"/>
            </a:rPr>
            <a:t> dal 5% i </a:t>
          </a:r>
          <a:r>
            <a:rPr lang="en-US" sz="2400" b="0" dirty="0" err="1">
              <a:latin typeface="Lato" panose="020F0502020204030203" pitchFamily="34" charset="0"/>
            </a:rPr>
            <a:t>primi</a:t>
          </a:r>
          <a:r>
            <a:rPr lang="en-US" sz="2400" b="0" dirty="0">
              <a:latin typeface="Lato" panose="020F0502020204030203" pitchFamily="34" charset="0"/>
            </a:rPr>
            <a:t> 3 </a:t>
          </a:r>
          <a:r>
            <a:rPr lang="en-US" sz="2400" b="0" dirty="0" err="1">
              <a:latin typeface="Lato" panose="020F0502020204030203" pitchFamily="34" charset="0"/>
            </a:rPr>
            <a:t>mesi</a:t>
          </a:r>
          <a:r>
            <a:rPr lang="en-US" sz="2400" b="0" dirty="0">
              <a:latin typeface="Lato" panose="020F0502020204030203" pitchFamily="34" charset="0"/>
            </a:rPr>
            <a:t> e 20% dopo 12 </a:t>
          </a:r>
          <a:r>
            <a:rPr lang="en-US" sz="2400" b="0" dirty="0" err="1">
              <a:latin typeface="Lato" panose="020F0502020204030203" pitchFamily="34" charset="0"/>
            </a:rPr>
            <a:t>mesi</a:t>
          </a:r>
          <a:r>
            <a:rPr lang="en-US" sz="2400" b="0" dirty="0">
              <a:latin typeface="Lato" panose="020F0502020204030203" pitchFamily="34" charset="0"/>
            </a:rPr>
            <a:t> + 5% di </a:t>
          </a:r>
          <a:r>
            <a:rPr lang="en-US" sz="2400" b="0" dirty="0" err="1">
              <a:latin typeface="Lato" panose="020F0502020204030203" pitchFamily="34" charset="0"/>
            </a:rPr>
            <a:t>interessi</a:t>
          </a:r>
          <a:r>
            <a:rPr lang="en-US" sz="2400" b="0" dirty="0">
              <a:latin typeface="Lato" panose="020F0502020204030203" pitchFamily="34" charset="0"/>
            </a:rPr>
            <a:t> </a:t>
          </a:r>
        </a:p>
      </dgm:t>
    </dgm:pt>
    <dgm:pt modelId="{A1573A3C-8E51-44CC-8611-C777DCDCA2B0}" type="parTrans" cxnId="{1015E64C-DA10-40AA-A289-2896B5929C2C}">
      <dgm:prSet/>
      <dgm:spPr/>
      <dgm:t>
        <a:bodyPr/>
        <a:lstStyle/>
        <a:p>
          <a:endParaRPr lang="en-US"/>
        </a:p>
      </dgm:t>
    </dgm:pt>
    <dgm:pt modelId="{5DA65245-3E21-43E4-867D-B0E7DBB59E19}" type="sibTrans" cxnId="{1015E64C-DA10-40AA-A289-2896B5929C2C}">
      <dgm:prSet/>
      <dgm:spPr/>
      <dgm:t>
        <a:bodyPr/>
        <a:lstStyle/>
        <a:p>
          <a:endParaRPr lang="en-US"/>
        </a:p>
      </dgm:t>
    </dgm:pt>
    <dgm:pt modelId="{D6C7AE29-6050-4F1B-96D3-8E2F1C34E4D9}" type="pres">
      <dgm:prSet presAssocID="{5583C632-AD2C-40E4-A980-A5DE3F971177}" presName="linear" presStyleCnt="0">
        <dgm:presLayoutVars>
          <dgm:animLvl val="lvl"/>
          <dgm:resizeHandles val="exact"/>
        </dgm:presLayoutVars>
      </dgm:prSet>
      <dgm:spPr/>
    </dgm:pt>
    <dgm:pt modelId="{6DBDC053-22B7-406C-AD4C-8DEEA7BE143A}" type="pres">
      <dgm:prSet presAssocID="{9B65DC8E-BCE2-4E6C-8377-8DC41D48B5EB}" presName="parentText" presStyleLbl="node1" presStyleIdx="0" presStyleCnt="1">
        <dgm:presLayoutVars>
          <dgm:chMax val="0"/>
          <dgm:bulletEnabled val="1"/>
        </dgm:presLayoutVars>
      </dgm:prSet>
      <dgm:spPr/>
    </dgm:pt>
  </dgm:ptLst>
  <dgm:cxnLst>
    <dgm:cxn modelId="{1015E64C-DA10-40AA-A289-2896B5929C2C}" srcId="{5583C632-AD2C-40E4-A980-A5DE3F971177}" destId="{9B65DC8E-BCE2-4E6C-8377-8DC41D48B5EB}" srcOrd="0" destOrd="0" parTransId="{A1573A3C-8E51-44CC-8611-C777DCDCA2B0}" sibTransId="{5DA65245-3E21-43E4-867D-B0E7DBB59E19}"/>
    <dgm:cxn modelId="{EEAC9568-EC54-4F78-93BD-4A406892B6D5}" type="presOf" srcId="{9B65DC8E-BCE2-4E6C-8377-8DC41D48B5EB}" destId="{6DBDC053-22B7-406C-AD4C-8DEEA7BE143A}" srcOrd="0" destOrd="0" presId="urn:microsoft.com/office/officeart/2005/8/layout/vList2"/>
    <dgm:cxn modelId="{3681EC9E-9430-470A-B35D-ACA7D8AB9642}" type="presOf" srcId="{5583C632-AD2C-40E4-A980-A5DE3F971177}" destId="{D6C7AE29-6050-4F1B-96D3-8E2F1C34E4D9}" srcOrd="0" destOrd="0" presId="urn:microsoft.com/office/officeart/2005/8/layout/vList2"/>
    <dgm:cxn modelId="{E08455FE-A6EE-4A05-BA9C-C4E01D106299}" type="presParOf" srcId="{D6C7AE29-6050-4F1B-96D3-8E2F1C34E4D9}" destId="{6DBDC053-22B7-406C-AD4C-8DEEA7BE143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0473D5-545C-459E-A256-14E92877D1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08892F8-CA43-42E0-831F-CFDE6865B39E}">
      <dgm:prSet custT="1"/>
      <dgm:spPr/>
      <dgm:t>
        <a:bodyPr/>
        <a:lstStyle/>
        <a:p>
          <a:r>
            <a:rPr lang="it-IT" sz="1400" dirty="0">
              <a:latin typeface="Lato" panose="020F0502020204030203" pitchFamily="34" charset="0"/>
            </a:rPr>
            <a:t>2- REDDITI INMOBILI: a) Affitti e subaffitti. b) Redditi presunti</a:t>
          </a:r>
          <a:endParaRPr lang="en-US" sz="1400" dirty="0">
            <a:latin typeface="Lato" panose="020F0502020204030203" pitchFamily="34" charset="0"/>
          </a:endParaRPr>
        </a:p>
      </dgm:t>
    </dgm:pt>
    <dgm:pt modelId="{352C0E66-3D54-4D3F-9C20-578FA67AFFF1}" type="parTrans" cxnId="{DC24361A-1CB3-4D08-86B2-B098A6FED360}">
      <dgm:prSet/>
      <dgm:spPr/>
      <dgm:t>
        <a:bodyPr/>
        <a:lstStyle/>
        <a:p>
          <a:endParaRPr lang="en-US"/>
        </a:p>
      </dgm:t>
    </dgm:pt>
    <dgm:pt modelId="{26E9AB0F-7F7C-46B9-BA9F-8CED9A164296}" type="sibTrans" cxnId="{DC24361A-1CB3-4D08-86B2-B098A6FED360}">
      <dgm:prSet/>
      <dgm:spPr/>
      <dgm:t>
        <a:bodyPr/>
        <a:lstStyle/>
        <a:p>
          <a:endParaRPr lang="en-US"/>
        </a:p>
      </dgm:t>
    </dgm:pt>
    <dgm:pt modelId="{CAAA4DD5-1079-40CE-B8BC-D9DA6BB90AE6}">
      <dgm:prSet custT="1"/>
      <dgm:spPr/>
      <dgm:t>
        <a:bodyPr/>
        <a:lstStyle/>
        <a:p>
          <a:r>
            <a:rPr lang="it-IT" sz="1600" dirty="0">
              <a:latin typeface="Lato" panose="020F0502020204030203" pitchFamily="34" charset="0"/>
            </a:rPr>
            <a:t>3-ALTRI REDDITI (INVESTIMENTI)</a:t>
          </a:r>
          <a:endParaRPr lang="en-US" sz="1600" dirty="0">
            <a:latin typeface="Lato" panose="020F0502020204030203" pitchFamily="34" charset="0"/>
          </a:endParaRPr>
        </a:p>
      </dgm:t>
    </dgm:pt>
    <dgm:pt modelId="{CC58C9F3-878E-41BB-B81E-1F0FB071F1E7}" type="parTrans" cxnId="{3BA38B87-1F0A-4A50-9121-ABDF2F064246}">
      <dgm:prSet/>
      <dgm:spPr/>
      <dgm:t>
        <a:bodyPr/>
        <a:lstStyle/>
        <a:p>
          <a:endParaRPr lang="en-US"/>
        </a:p>
      </dgm:t>
    </dgm:pt>
    <dgm:pt modelId="{0A95BED5-CE32-42FE-BE91-6588A96861B1}" type="sibTrans" cxnId="{3BA38B87-1F0A-4A50-9121-ABDF2F064246}">
      <dgm:prSet/>
      <dgm:spPr/>
      <dgm:t>
        <a:bodyPr/>
        <a:lstStyle/>
        <a:p>
          <a:endParaRPr lang="en-US"/>
        </a:p>
      </dgm:t>
    </dgm:pt>
    <dgm:pt modelId="{02620615-1B1F-4055-8EBD-A8195944E359}">
      <dgm:prSet custT="1"/>
      <dgm:spPr/>
      <dgm:t>
        <a:bodyPr/>
        <a:lstStyle/>
        <a:p>
          <a:r>
            <a:rPr lang="it-IT" sz="1400" dirty="0">
              <a:latin typeface="Lato" panose="020F0502020204030203" pitchFamily="34" charset="0"/>
            </a:rPr>
            <a:t>4- REDDITI LAVORO IN PROPIO: lavoratori autonomi, liberi professionisti, artigiani, agricoltori, artisti....</a:t>
          </a:r>
          <a:endParaRPr lang="en-US" sz="1400" dirty="0">
            <a:latin typeface="Lato" panose="020F0502020204030203" pitchFamily="34" charset="0"/>
          </a:endParaRPr>
        </a:p>
      </dgm:t>
    </dgm:pt>
    <dgm:pt modelId="{4BD94D34-7C12-4BC7-9CE8-0AF856DB0353}" type="parTrans" cxnId="{C30A2DE4-343E-40DC-B156-531005277C3A}">
      <dgm:prSet/>
      <dgm:spPr/>
      <dgm:t>
        <a:bodyPr/>
        <a:lstStyle/>
        <a:p>
          <a:endParaRPr lang="en-US"/>
        </a:p>
      </dgm:t>
    </dgm:pt>
    <dgm:pt modelId="{A69FDE9B-E7D5-4EA5-9AA4-259825FE7CBF}" type="sibTrans" cxnId="{C30A2DE4-343E-40DC-B156-531005277C3A}">
      <dgm:prSet/>
      <dgm:spPr/>
      <dgm:t>
        <a:bodyPr/>
        <a:lstStyle/>
        <a:p>
          <a:endParaRPr lang="en-US"/>
        </a:p>
      </dgm:t>
    </dgm:pt>
    <dgm:pt modelId="{9D0AD21A-0281-4824-9613-8B342E714E82}">
      <dgm:prSet custT="1"/>
      <dgm:spPr/>
      <dgm:t>
        <a:bodyPr/>
        <a:lstStyle/>
        <a:p>
          <a:r>
            <a:rPr lang="it-IT" sz="1400" dirty="0">
              <a:latin typeface="Lato" panose="020F0502020204030203" pitchFamily="34" charset="0"/>
            </a:rPr>
            <a:t>5-PREMI E ALTERAZIONI DEL VALORE DEL PATRIMONIO: Benefici per vendita di beni, premi, divisione di comunita di beni, </a:t>
          </a:r>
          <a:endParaRPr lang="en-US" sz="1400" dirty="0">
            <a:latin typeface="Lato" panose="020F0502020204030203" pitchFamily="34" charset="0"/>
          </a:endParaRPr>
        </a:p>
      </dgm:t>
    </dgm:pt>
    <dgm:pt modelId="{BD1DE83F-8168-48E7-A082-BF474485D1A7}" type="parTrans" cxnId="{73A39B41-2229-44C8-8EC2-1A5B195E484C}">
      <dgm:prSet/>
      <dgm:spPr/>
      <dgm:t>
        <a:bodyPr/>
        <a:lstStyle/>
        <a:p>
          <a:endParaRPr lang="en-US"/>
        </a:p>
      </dgm:t>
    </dgm:pt>
    <dgm:pt modelId="{AAD51482-6F0B-4498-81AC-EEEFA82C27D0}" type="sibTrans" cxnId="{73A39B41-2229-44C8-8EC2-1A5B195E484C}">
      <dgm:prSet/>
      <dgm:spPr/>
      <dgm:t>
        <a:bodyPr/>
        <a:lstStyle/>
        <a:p>
          <a:endParaRPr lang="en-US"/>
        </a:p>
      </dgm:t>
    </dgm:pt>
    <dgm:pt modelId="{2BF786B8-6B10-4C82-BD2B-12AFCAEDBE26}">
      <dgm:prSet custT="1"/>
      <dgm:spPr/>
      <dgm:t>
        <a:bodyPr/>
        <a:lstStyle/>
        <a:p>
          <a:r>
            <a:rPr lang="it-IT" sz="1400" dirty="0">
              <a:effectLst/>
              <a:latin typeface="Lato" panose="020F0502020204030203" pitchFamily="34" charset="0"/>
              <a:ea typeface="Calibri" panose="020F0502020204030204" pitchFamily="34" charset="0"/>
              <a:cs typeface="Times New Roman" panose="02020603050405020304" pitchFamily="18" charset="0"/>
            </a:rPr>
            <a:t>6 –DETRAZIONI E INTEGRAZIONI PER OTTENERE LA BASE LIQUIDABILE</a:t>
          </a:r>
          <a:endParaRPr lang="en-US" sz="1400" dirty="0">
            <a:latin typeface="Lato" panose="020F0502020204030203" pitchFamily="34" charset="0"/>
          </a:endParaRPr>
        </a:p>
      </dgm:t>
    </dgm:pt>
    <dgm:pt modelId="{E06968F1-2201-447E-B662-828E53CCDEFF}" type="parTrans" cxnId="{08978CEF-3116-4DEB-801B-FE346AB91196}">
      <dgm:prSet/>
      <dgm:spPr/>
      <dgm:t>
        <a:bodyPr/>
        <a:lstStyle/>
        <a:p>
          <a:endParaRPr lang="es-ES"/>
        </a:p>
      </dgm:t>
    </dgm:pt>
    <dgm:pt modelId="{9829C0DA-F14C-45C9-9617-40A672CAC48E}" type="sibTrans" cxnId="{08978CEF-3116-4DEB-801B-FE346AB91196}">
      <dgm:prSet/>
      <dgm:spPr/>
      <dgm:t>
        <a:bodyPr/>
        <a:lstStyle/>
        <a:p>
          <a:endParaRPr lang="es-ES"/>
        </a:p>
      </dgm:t>
    </dgm:pt>
    <dgm:pt modelId="{3AE932E0-FA1D-4705-A3B0-5BA1E0CAB15A}">
      <dgm:prSet custT="1"/>
      <dgm:spPr/>
      <dgm:t>
        <a:bodyPr/>
        <a:lstStyle/>
        <a:p>
          <a:r>
            <a:rPr lang="it-IT" sz="1400" dirty="0">
              <a:latin typeface="Lato" panose="020F0502020204030203" pitchFamily="34" charset="0"/>
            </a:rPr>
            <a:t>1-REDDITI DEL LAVOR: salario, redditi in natura, redditi cassa integrazione, spese di viaggio ultra regolamento, introiti piani di pensioni, assicurazioni decesso, pensioni, redditi conferenze, corsi, redditi opere letterarie, artistiche, scientifiche, pensioni compensatorie....</a:t>
          </a:r>
        </a:p>
        <a:p>
          <a:endParaRPr lang="it-IT" sz="1400" dirty="0">
            <a:latin typeface="Lato" panose="020F0502020204030203" pitchFamily="34" charset="0"/>
          </a:endParaRPr>
        </a:p>
      </dgm:t>
    </dgm:pt>
    <dgm:pt modelId="{E9DD2A5F-CEE7-4A5B-B2BB-44F28A548013}" type="sibTrans" cxnId="{CE973181-5FB8-46B1-92CB-D0081A165EC5}">
      <dgm:prSet/>
      <dgm:spPr/>
      <dgm:t>
        <a:bodyPr/>
        <a:lstStyle/>
        <a:p>
          <a:endParaRPr lang="es-ES"/>
        </a:p>
      </dgm:t>
    </dgm:pt>
    <dgm:pt modelId="{2F0213D7-7BE2-4B1D-B378-B706C2341907}" type="parTrans" cxnId="{CE973181-5FB8-46B1-92CB-D0081A165EC5}">
      <dgm:prSet/>
      <dgm:spPr/>
      <dgm:t>
        <a:bodyPr/>
        <a:lstStyle/>
        <a:p>
          <a:endParaRPr lang="es-ES"/>
        </a:p>
      </dgm:t>
    </dgm:pt>
    <dgm:pt modelId="{FC45ABC8-6BD6-4E9F-B31B-29C288A8E3FB}" type="pres">
      <dgm:prSet presAssocID="{290473D5-545C-459E-A256-14E92877D182}" presName="diagram" presStyleCnt="0">
        <dgm:presLayoutVars>
          <dgm:dir/>
          <dgm:resizeHandles val="exact"/>
        </dgm:presLayoutVars>
      </dgm:prSet>
      <dgm:spPr/>
    </dgm:pt>
    <dgm:pt modelId="{64A45889-AD5B-4496-AFBF-88AA085B73C7}" type="pres">
      <dgm:prSet presAssocID="{3AE932E0-FA1D-4705-A3B0-5BA1E0CAB15A}" presName="node" presStyleLbl="node1" presStyleIdx="0" presStyleCnt="6">
        <dgm:presLayoutVars>
          <dgm:bulletEnabled val="1"/>
        </dgm:presLayoutVars>
      </dgm:prSet>
      <dgm:spPr/>
    </dgm:pt>
    <dgm:pt modelId="{C7C8F56E-BFDA-436E-9283-8C3570960F58}" type="pres">
      <dgm:prSet presAssocID="{E9DD2A5F-CEE7-4A5B-B2BB-44F28A548013}" presName="sibTrans" presStyleCnt="0"/>
      <dgm:spPr/>
    </dgm:pt>
    <dgm:pt modelId="{C5AA3322-BB23-4047-8DAD-7B8A467745C2}" type="pres">
      <dgm:prSet presAssocID="{208892F8-CA43-42E0-831F-CFDE6865B39E}" presName="node" presStyleLbl="node1" presStyleIdx="1" presStyleCnt="6">
        <dgm:presLayoutVars>
          <dgm:bulletEnabled val="1"/>
        </dgm:presLayoutVars>
      </dgm:prSet>
      <dgm:spPr/>
    </dgm:pt>
    <dgm:pt modelId="{1507B1CA-ACE6-445C-81A1-4BA5DFE83663}" type="pres">
      <dgm:prSet presAssocID="{26E9AB0F-7F7C-46B9-BA9F-8CED9A164296}" presName="sibTrans" presStyleCnt="0"/>
      <dgm:spPr/>
    </dgm:pt>
    <dgm:pt modelId="{C52D04C9-F0E5-426D-9D4E-52D6E07B25D0}" type="pres">
      <dgm:prSet presAssocID="{CAAA4DD5-1079-40CE-B8BC-D9DA6BB90AE6}" presName="node" presStyleLbl="node1" presStyleIdx="2" presStyleCnt="6">
        <dgm:presLayoutVars>
          <dgm:bulletEnabled val="1"/>
        </dgm:presLayoutVars>
      </dgm:prSet>
      <dgm:spPr/>
    </dgm:pt>
    <dgm:pt modelId="{3C909E5D-4B95-43B3-869D-1F4CE22FD39A}" type="pres">
      <dgm:prSet presAssocID="{0A95BED5-CE32-42FE-BE91-6588A96861B1}" presName="sibTrans" presStyleCnt="0"/>
      <dgm:spPr/>
    </dgm:pt>
    <dgm:pt modelId="{9A10C67B-8333-4D2B-AF23-F8A8EAEB1A7B}" type="pres">
      <dgm:prSet presAssocID="{02620615-1B1F-4055-8EBD-A8195944E359}" presName="node" presStyleLbl="node1" presStyleIdx="3" presStyleCnt="6">
        <dgm:presLayoutVars>
          <dgm:bulletEnabled val="1"/>
        </dgm:presLayoutVars>
      </dgm:prSet>
      <dgm:spPr/>
    </dgm:pt>
    <dgm:pt modelId="{28DFEE72-B3E4-467F-B63F-4C8EC983F244}" type="pres">
      <dgm:prSet presAssocID="{A69FDE9B-E7D5-4EA5-9AA4-259825FE7CBF}" presName="sibTrans" presStyleCnt="0"/>
      <dgm:spPr/>
    </dgm:pt>
    <dgm:pt modelId="{A268472E-BEE8-48F4-A881-F8ABE5546131}" type="pres">
      <dgm:prSet presAssocID="{9D0AD21A-0281-4824-9613-8B342E714E82}" presName="node" presStyleLbl="node1" presStyleIdx="4" presStyleCnt="6">
        <dgm:presLayoutVars>
          <dgm:bulletEnabled val="1"/>
        </dgm:presLayoutVars>
      </dgm:prSet>
      <dgm:spPr/>
    </dgm:pt>
    <dgm:pt modelId="{17EC55C5-4971-4168-98E1-EA78CFFA149F}" type="pres">
      <dgm:prSet presAssocID="{AAD51482-6F0B-4498-81AC-EEEFA82C27D0}" presName="sibTrans" presStyleCnt="0"/>
      <dgm:spPr/>
    </dgm:pt>
    <dgm:pt modelId="{19C30A72-E466-4CBE-8D7F-CF00FCE3AF29}" type="pres">
      <dgm:prSet presAssocID="{2BF786B8-6B10-4C82-BD2B-12AFCAEDBE26}" presName="node" presStyleLbl="node1" presStyleIdx="5" presStyleCnt="6">
        <dgm:presLayoutVars>
          <dgm:bulletEnabled val="1"/>
        </dgm:presLayoutVars>
      </dgm:prSet>
      <dgm:spPr/>
    </dgm:pt>
  </dgm:ptLst>
  <dgm:cxnLst>
    <dgm:cxn modelId="{56B31C0A-7A09-4F05-BCC3-57BC296019EC}" type="presOf" srcId="{3AE932E0-FA1D-4705-A3B0-5BA1E0CAB15A}" destId="{64A45889-AD5B-4496-AFBF-88AA085B73C7}" srcOrd="0" destOrd="0" presId="urn:microsoft.com/office/officeart/2005/8/layout/default"/>
    <dgm:cxn modelId="{A5336111-1A8E-4701-9336-DF408E6395CE}" type="presOf" srcId="{9D0AD21A-0281-4824-9613-8B342E714E82}" destId="{A268472E-BEE8-48F4-A881-F8ABE5546131}" srcOrd="0" destOrd="0" presId="urn:microsoft.com/office/officeart/2005/8/layout/default"/>
    <dgm:cxn modelId="{DC24361A-1CB3-4D08-86B2-B098A6FED360}" srcId="{290473D5-545C-459E-A256-14E92877D182}" destId="{208892F8-CA43-42E0-831F-CFDE6865B39E}" srcOrd="1" destOrd="0" parTransId="{352C0E66-3D54-4D3F-9C20-578FA67AFFF1}" sibTransId="{26E9AB0F-7F7C-46B9-BA9F-8CED9A164296}"/>
    <dgm:cxn modelId="{EA44A326-C963-46E3-AF34-8F3C7792B998}" type="presOf" srcId="{208892F8-CA43-42E0-831F-CFDE6865B39E}" destId="{C5AA3322-BB23-4047-8DAD-7B8A467745C2}" srcOrd="0" destOrd="0" presId="urn:microsoft.com/office/officeart/2005/8/layout/default"/>
    <dgm:cxn modelId="{73A39B41-2229-44C8-8EC2-1A5B195E484C}" srcId="{290473D5-545C-459E-A256-14E92877D182}" destId="{9D0AD21A-0281-4824-9613-8B342E714E82}" srcOrd="4" destOrd="0" parTransId="{BD1DE83F-8168-48E7-A082-BF474485D1A7}" sibTransId="{AAD51482-6F0B-4498-81AC-EEEFA82C27D0}"/>
    <dgm:cxn modelId="{CE973181-5FB8-46B1-92CB-D0081A165EC5}" srcId="{290473D5-545C-459E-A256-14E92877D182}" destId="{3AE932E0-FA1D-4705-A3B0-5BA1E0CAB15A}" srcOrd="0" destOrd="0" parTransId="{2F0213D7-7BE2-4B1D-B378-B706C2341907}" sibTransId="{E9DD2A5F-CEE7-4A5B-B2BB-44F28A548013}"/>
    <dgm:cxn modelId="{3BA38B87-1F0A-4A50-9121-ABDF2F064246}" srcId="{290473D5-545C-459E-A256-14E92877D182}" destId="{CAAA4DD5-1079-40CE-B8BC-D9DA6BB90AE6}" srcOrd="2" destOrd="0" parTransId="{CC58C9F3-878E-41BB-B81E-1F0FB071F1E7}" sibTransId="{0A95BED5-CE32-42FE-BE91-6588A96861B1}"/>
    <dgm:cxn modelId="{9E5E3C9F-8C91-4835-B460-0D3C1E6037FC}" type="presOf" srcId="{2BF786B8-6B10-4C82-BD2B-12AFCAEDBE26}" destId="{19C30A72-E466-4CBE-8D7F-CF00FCE3AF29}" srcOrd="0" destOrd="0" presId="urn:microsoft.com/office/officeart/2005/8/layout/default"/>
    <dgm:cxn modelId="{409443B8-FAFA-4D08-A065-571B5A803FDD}" type="presOf" srcId="{290473D5-545C-459E-A256-14E92877D182}" destId="{FC45ABC8-6BD6-4E9F-B31B-29C288A8E3FB}" srcOrd="0" destOrd="0" presId="urn:microsoft.com/office/officeart/2005/8/layout/default"/>
    <dgm:cxn modelId="{978D35C1-8A0D-49C7-95E6-BF047E84600D}" type="presOf" srcId="{CAAA4DD5-1079-40CE-B8BC-D9DA6BB90AE6}" destId="{C52D04C9-F0E5-426D-9D4E-52D6E07B25D0}" srcOrd="0" destOrd="0" presId="urn:microsoft.com/office/officeart/2005/8/layout/default"/>
    <dgm:cxn modelId="{4D203BDE-7D04-4ECC-B854-4CB86029A60F}" type="presOf" srcId="{02620615-1B1F-4055-8EBD-A8195944E359}" destId="{9A10C67B-8333-4D2B-AF23-F8A8EAEB1A7B}" srcOrd="0" destOrd="0" presId="urn:microsoft.com/office/officeart/2005/8/layout/default"/>
    <dgm:cxn modelId="{C30A2DE4-343E-40DC-B156-531005277C3A}" srcId="{290473D5-545C-459E-A256-14E92877D182}" destId="{02620615-1B1F-4055-8EBD-A8195944E359}" srcOrd="3" destOrd="0" parTransId="{4BD94D34-7C12-4BC7-9CE8-0AF856DB0353}" sibTransId="{A69FDE9B-E7D5-4EA5-9AA4-259825FE7CBF}"/>
    <dgm:cxn modelId="{08978CEF-3116-4DEB-801B-FE346AB91196}" srcId="{290473D5-545C-459E-A256-14E92877D182}" destId="{2BF786B8-6B10-4C82-BD2B-12AFCAEDBE26}" srcOrd="5" destOrd="0" parTransId="{E06968F1-2201-447E-B662-828E53CCDEFF}" sibTransId="{9829C0DA-F14C-45C9-9617-40A672CAC48E}"/>
    <dgm:cxn modelId="{E0E82C11-ED38-4EBB-B87A-C16DB4E6A117}" type="presParOf" srcId="{FC45ABC8-6BD6-4E9F-B31B-29C288A8E3FB}" destId="{64A45889-AD5B-4496-AFBF-88AA085B73C7}" srcOrd="0" destOrd="0" presId="urn:microsoft.com/office/officeart/2005/8/layout/default"/>
    <dgm:cxn modelId="{052436A1-40A6-4F61-9005-FB70F5BE3807}" type="presParOf" srcId="{FC45ABC8-6BD6-4E9F-B31B-29C288A8E3FB}" destId="{C7C8F56E-BFDA-436E-9283-8C3570960F58}" srcOrd="1" destOrd="0" presId="urn:microsoft.com/office/officeart/2005/8/layout/default"/>
    <dgm:cxn modelId="{17110F0C-0BD7-4E83-9AE5-402D3FC23652}" type="presParOf" srcId="{FC45ABC8-6BD6-4E9F-B31B-29C288A8E3FB}" destId="{C5AA3322-BB23-4047-8DAD-7B8A467745C2}" srcOrd="2" destOrd="0" presId="urn:microsoft.com/office/officeart/2005/8/layout/default"/>
    <dgm:cxn modelId="{8B5193BC-C789-4324-A77B-BD14120DB0B2}" type="presParOf" srcId="{FC45ABC8-6BD6-4E9F-B31B-29C288A8E3FB}" destId="{1507B1CA-ACE6-445C-81A1-4BA5DFE83663}" srcOrd="3" destOrd="0" presId="urn:microsoft.com/office/officeart/2005/8/layout/default"/>
    <dgm:cxn modelId="{714262E8-BD73-4105-9C64-B015D9DD971C}" type="presParOf" srcId="{FC45ABC8-6BD6-4E9F-B31B-29C288A8E3FB}" destId="{C52D04C9-F0E5-426D-9D4E-52D6E07B25D0}" srcOrd="4" destOrd="0" presId="urn:microsoft.com/office/officeart/2005/8/layout/default"/>
    <dgm:cxn modelId="{7EA4240E-48F7-4DFC-969F-7D8B6FF4DF9D}" type="presParOf" srcId="{FC45ABC8-6BD6-4E9F-B31B-29C288A8E3FB}" destId="{3C909E5D-4B95-43B3-869D-1F4CE22FD39A}" srcOrd="5" destOrd="0" presId="urn:microsoft.com/office/officeart/2005/8/layout/default"/>
    <dgm:cxn modelId="{A10720D5-7733-4096-996B-46C99365A01F}" type="presParOf" srcId="{FC45ABC8-6BD6-4E9F-B31B-29C288A8E3FB}" destId="{9A10C67B-8333-4D2B-AF23-F8A8EAEB1A7B}" srcOrd="6" destOrd="0" presId="urn:microsoft.com/office/officeart/2005/8/layout/default"/>
    <dgm:cxn modelId="{BFFC9A55-F6D7-499A-9AEA-0A365F3E3971}" type="presParOf" srcId="{FC45ABC8-6BD6-4E9F-B31B-29C288A8E3FB}" destId="{28DFEE72-B3E4-467F-B63F-4C8EC983F244}" srcOrd="7" destOrd="0" presId="urn:microsoft.com/office/officeart/2005/8/layout/default"/>
    <dgm:cxn modelId="{06EC95E7-84D0-4117-BAB5-998B34972979}" type="presParOf" srcId="{FC45ABC8-6BD6-4E9F-B31B-29C288A8E3FB}" destId="{A268472E-BEE8-48F4-A881-F8ABE5546131}" srcOrd="8" destOrd="0" presId="urn:microsoft.com/office/officeart/2005/8/layout/default"/>
    <dgm:cxn modelId="{D273E02D-B64C-47B2-B0F4-5A4EBB681A2A}" type="presParOf" srcId="{FC45ABC8-6BD6-4E9F-B31B-29C288A8E3FB}" destId="{17EC55C5-4971-4168-98E1-EA78CFFA149F}" srcOrd="9" destOrd="0" presId="urn:microsoft.com/office/officeart/2005/8/layout/default"/>
    <dgm:cxn modelId="{4ED10F6C-5454-41E8-9764-CAA1F2661036}" type="presParOf" srcId="{FC45ABC8-6BD6-4E9F-B31B-29C288A8E3FB}" destId="{19C30A72-E466-4CBE-8D7F-CF00FCE3AF2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7521D-928F-48A2-A68A-ABF412423AE0}">
      <dsp:nvSpPr>
        <dsp:cNvPr id="0" name=""/>
        <dsp:cNvSpPr/>
      </dsp:nvSpPr>
      <dsp:spPr>
        <a:xfrm>
          <a:off x="0" y="602"/>
          <a:ext cx="5913437" cy="1149563"/>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Lato" panose="020F0502020204030203" pitchFamily="34" charset="0"/>
            </a:rPr>
            <a:t>Dal 11 Aprile al 31 </a:t>
          </a:r>
          <a:r>
            <a:rPr lang="en-US" sz="1400" kern="1200" dirty="0" err="1">
              <a:latin typeface="Lato" panose="020F0502020204030203" pitchFamily="34" charset="0"/>
            </a:rPr>
            <a:t>Giugno</a:t>
          </a:r>
          <a:r>
            <a:rPr lang="en-US" sz="1400" kern="1200" dirty="0">
              <a:latin typeface="Lato" panose="020F0502020204030203" pitchFamily="34" charset="0"/>
            </a:rPr>
            <a:t>, </a:t>
          </a:r>
          <a:r>
            <a:rPr lang="en-US" sz="1400" kern="1200" dirty="0" err="1">
              <a:latin typeface="Lato" panose="020F0502020204030203" pitchFamily="34" charset="0"/>
            </a:rPr>
            <a:t>tranne</a:t>
          </a:r>
          <a:r>
            <a:rPr lang="en-US" sz="1400" kern="1200" dirty="0">
              <a:latin typeface="Lato" panose="020F0502020204030203" pitchFamily="34" charset="0"/>
            </a:rPr>
            <a:t> </a:t>
          </a:r>
          <a:r>
            <a:rPr lang="en-US" sz="1400" kern="1200" dirty="0" err="1">
              <a:latin typeface="Lato" panose="020F0502020204030203" pitchFamily="34" charset="0"/>
            </a:rPr>
            <a:t>nel</a:t>
          </a:r>
          <a:r>
            <a:rPr lang="en-US" sz="1400" kern="1200" dirty="0">
              <a:latin typeface="Lato" panose="020F0502020204030203" pitchFamily="34" charset="0"/>
            </a:rPr>
            <a:t> </a:t>
          </a:r>
          <a:r>
            <a:rPr lang="en-US" sz="1400" kern="1200" dirty="0" err="1">
              <a:latin typeface="Lato" panose="020F0502020204030203" pitchFamily="34" charset="0"/>
            </a:rPr>
            <a:t>caso</a:t>
          </a:r>
          <a:r>
            <a:rPr lang="en-US" sz="1400" kern="1200" dirty="0">
              <a:latin typeface="Lato" panose="020F0502020204030203" pitchFamily="34" charset="0"/>
            </a:rPr>
            <a:t> di </a:t>
          </a:r>
          <a:r>
            <a:rPr lang="en-US" sz="1400" kern="1200" dirty="0" err="1">
              <a:latin typeface="Lato" panose="020F0502020204030203" pitchFamily="34" charset="0"/>
            </a:rPr>
            <a:t>dichiarazioni</a:t>
          </a:r>
          <a:r>
            <a:rPr lang="en-US" sz="1400" kern="1200" dirty="0">
              <a:latin typeface="Lato" panose="020F0502020204030203" pitchFamily="34" charset="0"/>
            </a:rPr>
            <a:t> di </a:t>
          </a:r>
          <a:r>
            <a:rPr lang="en-US" sz="1400" kern="1200" dirty="0" err="1">
              <a:latin typeface="Lato" panose="020F0502020204030203" pitchFamily="34" charset="0"/>
            </a:rPr>
            <a:t>redditi</a:t>
          </a:r>
          <a:r>
            <a:rPr lang="en-US" sz="1400" kern="1200" dirty="0">
              <a:latin typeface="Lato" panose="020F0502020204030203" pitchFamily="34" charset="0"/>
            </a:rPr>
            <a:t> liquidate </a:t>
          </a:r>
          <a:r>
            <a:rPr lang="en-US" sz="1400" kern="1200" dirty="0" err="1">
              <a:latin typeface="Lato" panose="020F0502020204030203" pitchFamily="34" charset="0"/>
            </a:rPr>
            <a:t>mediante</a:t>
          </a:r>
          <a:r>
            <a:rPr lang="en-US" sz="1400" kern="1200" dirty="0">
              <a:latin typeface="Lato" panose="020F0502020204030203" pitchFamily="34" charset="0"/>
            </a:rPr>
            <a:t> </a:t>
          </a:r>
          <a:r>
            <a:rPr lang="en-US" sz="1400" kern="1200" dirty="0" err="1">
              <a:latin typeface="Lato" panose="020F0502020204030203" pitchFamily="34" charset="0"/>
            </a:rPr>
            <a:t>addebito</a:t>
          </a:r>
          <a:r>
            <a:rPr lang="en-US" sz="1400" kern="1200" dirty="0">
              <a:latin typeface="Lato" panose="020F0502020204030203" pitchFamily="34" charset="0"/>
            </a:rPr>
            <a:t> </a:t>
          </a:r>
          <a:r>
            <a:rPr lang="en-US" sz="1400" kern="1200" dirty="0" err="1">
              <a:latin typeface="Lato" panose="020F0502020204030203" pitchFamily="34" charset="0"/>
            </a:rPr>
            <a:t>diretto</a:t>
          </a:r>
          <a:r>
            <a:rPr lang="en-US" sz="1400" kern="1200" dirty="0">
              <a:latin typeface="Lato" panose="020F0502020204030203" pitchFamily="34" charset="0"/>
            </a:rPr>
            <a:t> </a:t>
          </a:r>
          <a:r>
            <a:rPr lang="en-US" sz="1400" kern="1200" dirty="0" err="1">
              <a:latin typeface="Lato" panose="020F0502020204030203" pitchFamily="34" charset="0"/>
            </a:rPr>
            <a:t>bancario</a:t>
          </a:r>
          <a:r>
            <a:rPr lang="en-US" sz="1400" kern="1200" dirty="0">
              <a:latin typeface="Lato" panose="020F0502020204030203" pitchFamily="34" charset="0"/>
            </a:rPr>
            <a:t>, in </a:t>
          </a:r>
          <a:r>
            <a:rPr lang="en-US" sz="1400" kern="1200" dirty="0" err="1">
              <a:latin typeface="Lato" panose="020F0502020204030203" pitchFamily="34" charset="0"/>
            </a:rPr>
            <a:t>questo</a:t>
          </a:r>
          <a:r>
            <a:rPr lang="en-US" sz="1400" kern="1200" dirty="0">
              <a:latin typeface="Lato" panose="020F0502020204030203" pitchFamily="34" charset="0"/>
            </a:rPr>
            <a:t> </a:t>
          </a:r>
          <a:r>
            <a:rPr lang="en-US" sz="1400" kern="1200" dirty="0" err="1">
              <a:latin typeface="Lato" panose="020F0502020204030203" pitchFamily="34" charset="0"/>
            </a:rPr>
            <a:t>caso</a:t>
          </a:r>
          <a:r>
            <a:rPr lang="en-US" sz="1400" kern="1200" dirty="0">
              <a:latin typeface="Lato" panose="020F0502020204030203" pitchFamily="34" charset="0"/>
            </a:rPr>
            <a:t> il </a:t>
          </a:r>
          <a:r>
            <a:rPr lang="en-US" sz="1400" kern="1200" dirty="0" err="1">
              <a:latin typeface="Lato" panose="020F0502020204030203" pitchFamily="34" charset="0"/>
            </a:rPr>
            <a:t>termine</a:t>
          </a:r>
          <a:r>
            <a:rPr lang="en-US" sz="1400" kern="1200" dirty="0">
              <a:latin typeface="Lato" panose="020F0502020204030203" pitchFamily="34" charset="0"/>
            </a:rPr>
            <a:t> </a:t>
          </a:r>
          <a:r>
            <a:rPr lang="en-US" sz="1400" kern="1200" dirty="0" err="1">
              <a:latin typeface="Lato" panose="020F0502020204030203" pitchFamily="34" charset="0"/>
            </a:rPr>
            <a:t>finisce</a:t>
          </a:r>
          <a:r>
            <a:rPr lang="en-US" sz="1400" kern="1200" dirty="0">
              <a:latin typeface="Lato" panose="020F0502020204030203" pitchFamily="34" charset="0"/>
            </a:rPr>
            <a:t> il 27 </a:t>
          </a:r>
          <a:r>
            <a:rPr lang="en-US" sz="1400" kern="1200" dirty="0" err="1">
              <a:latin typeface="Lato" panose="020F0502020204030203" pitchFamily="34" charset="0"/>
            </a:rPr>
            <a:t>Giugno</a:t>
          </a:r>
          <a:r>
            <a:rPr lang="en-US" sz="1400" kern="1200" dirty="0">
              <a:latin typeface="Lato" panose="020F0502020204030203" pitchFamily="34" charset="0"/>
            </a:rPr>
            <a:t>.</a:t>
          </a:r>
        </a:p>
      </dsp:txBody>
      <dsp:txXfrm>
        <a:off x="56117" y="56719"/>
        <a:ext cx="5801203" cy="1037329"/>
      </dsp:txXfrm>
    </dsp:sp>
    <dsp:sp modelId="{220CA931-AE02-47ED-95E0-3AD69C814824}">
      <dsp:nvSpPr>
        <dsp:cNvPr id="0" name=""/>
        <dsp:cNvSpPr/>
      </dsp:nvSpPr>
      <dsp:spPr>
        <a:xfrm>
          <a:off x="0" y="1169227"/>
          <a:ext cx="5913437" cy="1149563"/>
        </a:xfrm>
        <a:prstGeom prst="roundRect">
          <a:avLst/>
        </a:prstGeom>
        <a:gradFill rotWithShape="0">
          <a:gsLst>
            <a:gs pos="0">
              <a:schemeClr val="accent5">
                <a:hueOff val="-2252848"/>
                <a:satOff val="-5806"/>
                <a:lumOff val="-3922"/>
                <a:alphaOff val="0"/>
                <a:tint val="98000"/>
                <a:satMod val="110000"/>
                <a:lumMod val="104000"/>
              </a:schemeClr>
            </a:gs>
            <a:gs pos="69000">
              <a:schemeClr val="accent5">
                <a:hueOff val="-2252848"/>
                <a:satOff val="-5806"/>
                <a:lumOff val="-3922"/>
                <a:alphaOff val="0"/>
                <a:shade val="88000"/>
                <a:satMod val="130000"/>
                <a:lumMod val="92000"/>
              </a:schemeClr>
            </a:gs>
            <a:gs pos="100000">
              <a:schemeClr val="accent5">
                <a:hueOff val="-2252848"/>
                <a:satOff val="-5806"/>
                <a:lumOff val="-392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latin typeface="Lato" panose="020F0502020204030203" pitchFamily="34" charset="0"/>
            </a:rPr>
            <a:t>Se </a:t>
          </a:r>
          <a:r>
            <a:rPr lang="en-US" sz="1100" kern="1200" dirty="0" err="1">
              <a:latin typeface="Lato" panose="020F0502020204030203" pitchFamily="34" charset="0"/>
            </a:rPr>
            <a:t>si</a:t>
          </a:r>
          <a:r>
            <a:rPr lang="en-US" sz="1100" kern="1200" dirty="0">
              <a:latin typeface="Lato" panose="020F0502020204030203" pitchFamily="34" charset="0"/>
            </a:rPr>
            <a:t> </a:t>
          </a:r>
          <a:r>
            <a:rPr lang="en-US" sz="1100" kern="1200" dirty="0" err="1">
              <a:latin typeface="Lato" panose="020F0502020204030203" pitchFamily="34" charset="0"/>
            </a:rPr>
            <a:t>conferma</a:t>
          </a:r>
          <a:r>
            <a:rPr lang="en-US" sz="1100" kern="1200" dirty="0">
              <a:latin typeface="Lato" panose="020F0502020204030203" pitchFamily="34" charset="0"/>
            </a:rPr>
            <a:t> la </a:t>
          </a:r>
          <a:r>
            <a:rPr lang="en-US" sz="1100" kern="1200" dirty="0" err="1">
              <a:latin typeface="Lato" panose="020F0502020204030203" pitchFamily="34" charset="0"/>
            </a:rPr>
            <a:t>bozza</a:t>
          </a:r>
          <a:r>
            <a:rPr lang="en-US" sz="1100" kern="1200" dirty="0">
              <a:latin typeface="Lato" panose="020F0502020204030203" pitchFamily="34" charset="0"/>
            </a:rPr>
            <a:t> generate dal </a:t>
          </a:r>
          <a:r>
            <a:rPr lang="en-US" sz="1100" kern="1200" dirty="0" err="1">
              <a:latin typeface="Lato" panose="020F0502020204030203" pitchFamily="34" charset="0"/>
            </a:rPr>
            <a:t>sistema</a:t>
          </a:r>
          <a:r>
            <a:rPr lang="en-US" sz="1100" kern="1200" dirty="0">
              <a:latin typeface="Lato" panose="020F0502020204030203" pitchFamily="34" charset="0"/>
            </a:rPr>
            <a:t>, BORRADOR, </a:t>
          </a:r>
          <a:r>
            <a:rPr lang="en-US" sz="1100" kern="1200" dirty="0" err="1">
              <a:latin typeface="Lato" panose="020F0502020204030203" pitchFamily="34" charset="0"/>
            </a:rPr>
            <a:t>si</a:t>
          </a:r>
          <a:r>
            <a:rPr lang="en-US" sz="1100" kern="1200" dirty="0">
              <a:latin typeface="Lato" panose="020F0502020204030203" pitchFamily="34" charset="0"/>
            </a:rPr>
            <a:t> </a:t>
          </a:r>
          <a:r>
            <a:rPr lang="en-US" sz="1100" kern="1200" dirty="0" err="1">
              <a:latin typeface="Lato" panose="020F0502020204030203" pitchFamily="34" charset="0"/>
            </a:rPr>
            <a:t>puó</a:t>
          </a:r>
          <a:r>
            <a:rPr lang="en-US" sz="1100" kern="1200" dirty="0">
              <a:latin typeface="Lato" panose="020F0502020204030203" pitchFamily="34" charset="0"/>
            </a:rPr>
            <a:t> </a:t>
          </a:r>
          <a:r>
            <a:rPr lang="en-US" sz="1100" kern="1200" dirty="0" err="1">
              <a:latin typeface="Lato" panose="020F0502020204030203" pitchFamily="34" charset="0"/>
            </a:rPr>
            <a:t>concludere</a:t>
          </a:r>
          <a:r>
            <a:rPr lang="en-US" sz="1100" kern="1200" dirty="0">
              <a:latin typeface="Lato" panose="020F0502020204030203" pitchFamily="34" charset="0"/>
            </a:rPr>
            <a:t> la </a:t>
          </a:r>
          <a:r>
            <a:rPr lang="en-US" sz="1100" kern="1200" dirty="0" err="1">
              <a:latin typeface="Lato" panose="020F0502020204030203" pitchFamily="34" charset="0"/>
            </a:rPr>
            <a:t>procedura</a:t>
          </a:r>
          <a:r>
            <a:rPr lang="es-ES" sz="1100" kern="1200" dirty="0">
              <a:latin typeface="Lato" panose="020F0502020204030203" pitchFamily="34" charset="0"/>
            </a:rPr>
            <a:t>: </a:t>
          </a:r>
        </a:p>
        <a:p>
          <a:pPr marL="0" lvl="0" indent="0" algn="l" defTabSz="488950">
            <a:lnSpc>
              <a:spcPct val="90000"/>
            </a:lnSpc>
            <a:spcBef>
              <a:spcPct val="0"/>
            </a:spcBef>
            <a:spcAft>
              <a:spcPct val="35000"/>
            </a:spcAft>
            <a:buNone/>
          </a:pPr>
          <a:r>
            <a:rPr lang="es-ES" sz="1100" kern="1200" dirty="0">
              <a:latin typeface="Lato" panose="020F0502020204030203" pitchFamily="34" charset="0"/>
            </a:rPr>
            <a:t>- INTERNET (</a:t>
          </a:r>
          <a:r>
            <a:rPr lang="es-ES" sz="1100" kern="1200" dirty="0" err="1">
              <a:latin typeface="Lato" panose="020F0502020204030203" pitchFamily="34" charset="0"/>
            </a:rPr>
            <a:t>nella</a:t>
          </a:r>
          <a:r>
            <a:rPr lang="es-ES" sz="1100" kern="1200" dirty="0">
              <a:latin typeface="Lato" panose="020F0502020204030203" pitchFamily="34" charset="0"/>
            </a:rPr>
            <a:t> sede </a:t>
          </a:r>
          <a:r>
            <a:rPr lang="es-ES" sz="1100" kern="1200" dirty="0" err="1">
              <a:latin typeface="Lato" panose="020F0502020204030203" pitchFamily="34" charset="0"/>
            </a:rPr>
            <a:t>della</a:t>
          </a:r>
          <a:r>
            <a:rPr lang="es-ES" sz="1100" kern="1200" dirty="0">
              <a:latin typeface="Lato" panose="020F0502020204030203" pitchFamily="34" charset="0"/>
            </a:rPr>
            <a:t> </a:t>
          </a:r>
          <a:r>
            <a:rPr lang="es-ES" sz="1100" kern="1200" dirty="0" err="1">
              <a:latin typeface="Lato" panose="020F0502020204030203" pitchFamily="34" charset="0"/>
            </a:rPr>
            <a:t>Agenzia</a:t>
          </a:r>
          <a:r>
            <a:rPr lang="es-ES" sz="1100" kern="1200" dirty="0">
              <a:latin typeface="Lato" panose="020F0502020204030203" pitchFamily="34" charset="0"/>
            </a:rPr>
            <a:t> </a:t>
          </a:r>
          <a:r>
            <a:rPr lang="es-ES" sz="1100" kern="1200" dirty="0" err="1">
              <a:latin typeface="Lato" panose="020F0502020204030203" pitchFamily="34" charset="0"/>
            </a:rPr>
            <a:t>delle</a:t>
          </a:r>
          <a:r>
            <a:rPr lang="es-ES" sz="1100" kern="1200" dirty="0">
              <a:latin typeface="Lato" panose="020F0502020204030203" pitchFamily="34" charset="0"/>
            </a:rPr>
            <a:t> </a:t>
          </a:r>
          <a:r>
            <a:rPr lang="es-ES" sz="1100" kern="1200" dirty="0" err="1">
              <a:latin typeface="Lato" panose="020F0502020204030203" pitchFamily="34" charset="0"/>
            </a:rPr>
            <a:t>Entrate</a:t>
          </a:r>
          <a:r>
            <a:rPr lang="es-ES" sz="1100" kern="1200" dirty="0">
              <a:latin typeface="Lato" panose="020F0502020204030203" pitchFamily="34" charset="0"/>
            </a:rPr>
            <a:t> </a:t>
          </a:r>
          <a:r>
            <a:rPr lang="es-ES" sz="1100" kern="1200" dirty="0" err="1">
              <a:latin typeface="Lato" panose="020F0502020204030203" pitchFamily="34" charset="0"/>
            </a:rPr>
            <a:t>spagnola</a:t>
          </a:r>
          <a:r>
            <a:rPr lang="es-ES" sz="1100" kern="1200" dirty="0">
              <a:latin typeface="Lato" panose="020F0502020204030203" pitchFamily="34" charset="0"/>
            </a:rPr>
            <a:t> AEAT)</a:t>
          </a:r>
        </a:p>
        <a:p>
          <a:pPr marL="0" lvl="0" indent="0" algn="l" defTabSz="488950">
            <a:lnSpc>
              <a:spcPct val="90000"/>
            </a:lnSpc>
            <a:spcBef>
              <a:spcPct val="0"/>
            </a:spcBef>
            <a:spcAft>
              <a:spcPct val="35000"/>
            </a:spcAft>
            <a:buNone/>
          </a:pPr>
          <a:r>
            <a:rPr lang="es-ES" sz="1100" kern="1200" dirty="0">
              <a:latin typeface="Lato" panose="020F0502020204030203" pitchFamily="34" charset="0"/>
            </a:rPr>
            <a:t>-APP </a:t>
          </a:r>
          <a:r>
            <a:rPr lang="es-ES" sz="1100" kern="1200" dirty="0" err="1">
              <a:latin typeface="Lato" panose="020F0502020204030203" pitchFamily="34" charset="0"/>
            </a:rPr>
            <a:t>della</a:t>
          </a:r>
          <a:r>
            <a:rPr lang="es-ES" sz="1100" kern="1200" dirty="0">
              <a:latin typeface="Lato" panose="020F0502020204030203" pitchFamily="34" charset="0"/>
            </a:rPr>
            <a:t> AEAT</a:t>
          </a:r>
        </a:p>
        <a:p>
          <a:pPr marL="0" lvl="0" indent="0" algn="l" defTabSz="488950">
            <a:lnSpc>
              <a:spcPct val="90000"/>
            </a:lnSpc>
            <a:spcBef>
              <a:spcPct val="0"/>
            </a:spcBef>
            <a:spcAft>
              <a:spcPct val="35000"/>
            </a:spcAft>
            <a:buNone/>
          </a:pPr>
          <a:r>
            <a:rPr lang="es-ES" sz="1100" kern="1200" dirty="0">
              <a:latin typeface="Lato" panose="020F0502020204030203" pitchFamily="34" charset="0"/>
            </a:rPr>
            <a:t>-TELEFONICAMENTE</a:t>
          </a:r>
        </a:p>
        <a:p>
          <a:pPr marL="0" lvl="0" indent="0" algn="l" defTabSz="488950">
            <a:lnSpc>
              <a:spcPct val="90000"/>
            </a:lnSpc>
            <a:spcBef>
              <a:spcPct val="0"/>
            </a:spcBef>
            <a:spcAft>
              <a:spcPct val="35000"/>
            </a:spcAft>
            <a:buNone/>
          </a:pPr>
          <a:r>
            <a:rPr lang="es-ES" sz="1100" kern="1200" dirty="0">
              <a:latin typeface="Lato" panose="020F0502020204030203" pitchFamily="34" charset="0"/>
            </a:rPr>
            <a:t>-DI PERSONA, </a:t>
          </a:r>
          <a:r>
            <a:rPr lang="es-ES" sz="1100" kern="1200" dirty="0" err="1">
              <a:latin typeface="Lato" panose="020F0502020204030203" pitchFamily="34" charset="0"/>
            </a:rPr>
            <a:t>negli</a:t>
          </a:r>
          <a:r>
            <a:rPr lang="es-ES" sz="1100" kern="1200" dirty="0">
              <a:latin typeface="Lato" panose="020F0502020204030203" pitchFamily="34" charset="0"/>
            </a:rPr>
            <a:t> </a:t>
          </a:r>
          <a:r>
            <a:rPr lang="es-ES" sz="1100" kern="1200" dirty="0" err="1">
              <a:latin typeface="Lato" panose="020F0502020204030203" pitchFamily="34" charset="0"/>
            </a:rPr>
            <a:t>uffici</a:t>
          </a:r>
          <a:r>
            <a:rPr lang="es-ES" sz="1100" kern="1200" dirty="0">
              <a:latin typeface="Lato" panose="020F0502020204030203" pitchFamily="34" charset="0"/>
            </a:rPr>
            <a:t> </a:t>
          </a:r>
          <a:r>
            <a:rPr lang="es-ES" sz="1100" kern="1200" dirty="0" err="1">
              <a:latin typeface="Lato" panose="020F0502020204030203" pitchFamily="34" charset="0"/>
            </a:rPr>
            <a:t>della</a:t>
          </a:r>
          <a:r>
            <a:rPr lang="es-ES" sz="1100" kern="1200" dirty="0">
              <a:latin typeface="Lato" panose="020F0502020204030203" pitchFamily="34" charset="0"/>
            </a:rPr>
            <a:t> AEAT (con </a:t>
          </a:r>
          <a:r>
            <a:rPr lang="es-ES" sz="1100" kern="1200" dirty="0" err="1">
              <a:latin typeface="Lato" panose="020F0502020204030203" pitchFamily="34" charset="0"/>
            </a:rPr>
            <a:t>appuntamento</a:t>
          </a:r>
          <a:r>
            <a:rPr lang="es-ES" sz="1100" kern="1200" dirty="0">
              <a:latin typeface="Lato" panose="020F0502020204030203" pitchFamily="34" charset="0"/>
            </a:rPr>
            <a:t>)</a:t>
          </a:r>
          <a:endParaRPr lang="en-US" sz="1100" kern="1200" dirty="0">
            <a:latin typeface="Lato" panose="020F0502020204030203" pitchFamily="34" charset="0"/>
          </a:endParaRPr>
        </a:p>
      </dsp:txBody>
      <dsp:txXfrm>
        <a:off x="56117" y="1225344"/>
        <a:ext cx="5801203" cy="1037329"/>
      </dsp:txXfrm>
    </dsp:sp>
    <dsp:sp modelId="{BE7E8250-ECC0-4BB6-8F60-DAC1DFA0CED3}">
      <dsp:nvSpPr>
        <dsp:cNvPr id="0" name=""/>
        <dsp:cNvSpPr/>
      </dsp:nvSpPr>
      <dsp:spPr>
        <a:xfrm>
          <a:off x="0" y="2319164"/>
          <a:ext cx="5913437" cy="1149563"/>
        </a:xfrm>
        <a:prstGeom prst="roundRect">
          <a:avLst/>
        </a:prstGeom>
        <a:gradFill rotWithShape="0">
          <a:gsLst>
            <a:gs pos="0">
              <a:schemeClr val="accent5">
                <a:hueOff val="-4505695"/>
                <a:satOff val="-11613"/>
                <a:lumOff val="-7843"/>
                <a:alphaOff val="0"/>
                <a:tint val="98000"/>
                <a:satMod val="110000"/>
                <a:lumMod val="104000"/>
              </a:schemeClr>
            </a:gs>
            <a:gs pos="69000">
              <a:schemeClr val="accent5">
                <a:hueOff val="-4505695"/>
                <a:satOff val="-11613"/>
                <a:lumOff val="-7843"/>
                <a:alphaOff val="0"/>
                <a:shade val="88000"/>
                <a:satMod val="130000"/>
                <a:lumMod val="92000"/>
              </a:schemeClr>
            </a:gs>
            <a:gs pos="100000">
              <a:schemeClr val="accent5">
                <a:hueOff val="-4505695"/>
                <a:satOff val="-11613"/>
                <a:lumOff val="-784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latin typeface="Lato" panose="020F0502020204030203" pitchFamily="34" charset="0"/>
            </a:rPr>
            <a:t>Mediante un professionista riconsciuto come collaboratore dell’AEAT (Avvocato, commercialista)</a:t>
          </a:r>
          <a:endParaRPr lang="en-US" sz="1400" kern="1200" dirty="0"/>
        </a:p>
      </dsp:txBody>
      <dsp:txXfrm>
        <a:off x="56117" y="2375281"/>
        <a:ext cx="5801203" cy="1037329"/>
      </dsp:txXfrm>
    </dsp:sp>
    <dsp:sp modelId="{F2B4B620-D9A8-4641-AF0D-545B37E6D91D}">
      <dsp:nvSpPr>
        <dsp:cNvPr id="0" name=""/>
        <dsp:cNvSpPr/>
      </dsp:nvSpPr>
      <dsp:spPr>
        <a:xfrm>
          <a:off x="0" y="3486922"/>
          <a:ext cx="5913437" cy="1149563"/>
        </a:xfrm>
        <a:prstGeom prst="roundRect">
          <a:avLst/>
        </a:prstGeom>
        <a:gradFill rotWithShape="0">
          <a:gsLst>
            <a:gs pos="0">
              <a:schemeClr val="accent5">
                <a:hueOff val="-6758543"/>
                <a:satOff val="-17419"/>
                <a:lumOff val="-11765"/>
                <a:alphaOff val="0"/>
                <a:tint val="98000"/>
                <a:satMod val="110000"/>
                <a:lumMod val="104000"/>
              </a:schemeClr>
            </a:gs>
            <a:gs pos="69000">
              <a:schemeClr val="accent5">
                <a:hueOff val="-6758543"/>
                <a:satOff val="-17419"/>
                <a:lumOff val="-11765"/>
                <a:alphaOff val="0"/>
                <a:shade val="88000"/>
                <a:satMod val="130000"/>
                <a:lumMod val="92000"/>
              </a:schemeClr>
            </a:gs>
            <a:gs pos="100000">
              <a:schemeClr val="accent5">
                <a:hueOff val="-6758543"/>
                <a:satOff val="-17419"/>
                <a:lumOff val="-1176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kern="1200" dirty="0">
              <a:latin typeface="Lato" panose="020F0502020204030203" pitchFamily="34" charset="0"/>
            </a:rPr>
            <a:t>Non confermando il BORRADOR, e presentando il modulo compilato dal contribuente nel sistema dell’AEATmediante: </a:t>
          </a:r>
        </a:p>
        <a:p>
          <a:pPr marL="0" lvl="0" indent="0" algn="l" defTabSz="488950">
            <a:lnSpc>
              <a:spcPct val="90000"/>
            </a:lnSpc>
            <a:spcBef>
              <a:spcPct val="0"/>
            </a:spcBef>
            <a:spcAft>
              <a:spcPct val="35000"/>
            </a:spcAft>
            <a:buNone/>
          </a:pPr>
          <a:r>
            <a:rPr lang="it-IT" sz="1100" kern="1200" dirty="0">
              <a:latin typeface="Lato" panose="020F0502020204030203" pitchFamily="34" charset="0"/>
            </a:rPr>
            <a:t>-CERTIFICATO ELETTRONICO</a:t>
          </a:r>
        </a:p>
        <a:p>
          <a:pPr marL="0" lvl="0" indent="0" algn="l" defTabSz="488950">
            <a:lnSpc>
              <a:spcPct val="90000"/>
            </a:lnSpc>
            <a:spcBef>
              <a:spcPct val="0"/>
            </a:spcBef>
            <a:spcAft>
              <a:spcPct val="35000"/>
            </a:spcAft>
            <a:buNone/>
          </a:pPr>
          <a:r>
            <a:rPr lang="it-IT" sz="1100" kern="1200" dirty="0">
              <a:latin typeface="Lato" panose="020F0502020204030203" pitchFamily="34" charset="0"/>
            </a:rPr>
            <a:t>-SISTEMA CL@AVE PIN (</a:t>
          </a:r>
          <a:r>
            <a:rPr lang="es-ES" sz="1100" kern="1200" dirty="0">
              <a:latin typeface="Lato" panose="020F0502020204030203" pitchFamily="34" charset="0"/>
              <a:hlinkClick xmlns:r="http://schemas.openxmlformats.org/officeDocument/2006/relationships" r:id="rId1"/>
            </a:rPr>
            <a:t>https://clave.gob.es/</a:t>
          </a:r>
          <a:r>
            <a:rPr lang="es-ES" sz="1100" kern="1200" dirty="0">
              <a:latin typeface="Lato" panose="020F0502020204030203" pitchFamily="34" charset="0"/>
            </a:rPr>
            <a:t>) </a:t>
          </a:r>
          <a:endParaRPr lang="it-IT" sz="1100" kern="1200" dirty="0">
            <a:latin typeface="Lato" panose="020F0502020204030203" pitchFamily="34" charset="0"/>
          </a:endParaRPr>
        </a:p>
        <a:p>
          <a:pPr marL="0" lvl="0" indent="0" algn="l" defTabSz="488950">
            <a:lnSpc>
              <a:spcPct val="90000"/>
            </a:lnSpc>
            <a:spcBef>
              <a:spcPct val="0"/>
            </a:spcBef>
            <a:spcAft>
              <a:spcPct val="35000"/>
            </a:spcAft>
            <a:buNone/>
          </a:pPr>
          <a:r>
            <a:rPr lang="it-IT" sz="1100" kern="1200" dirty="0">
              <a:latin typeface="Lato" panose="020F0502020204030203" pitchFamily="34" charset="0"/>
            </a:rPr>
            <a:t>-NUMERO DI REFERENZA. (</a:t>
          </a:r>
          <a:r>
            <a:rPr lang="es-ES" sz="1100" kern="1200" dirty="0">
              <a:latin typeface="Lato" panose="020F0502020204030203" pitchFamily="34" charset="0"/>
              <a:hlinkClick xmlns:r="http://schemas.openxmlformats.org/officeDocument/2006/relationships" r:id="rId2"/>
            </a:rPr>
            <a:t>https://sede.agenciatributaria.gob.es/</a:t>
          </a:r>
          <a:r>
            <a:rPr lang="es-ES" sz="1100" kern="1200" dirty="0">
              <a:latin typeface="Lato" panose="020F0502020204030203" pitchFamily="34" charset="0"/>
            </a:rPr>
            <a:t>) con </a:t>
          </a:r>
          <a:r>
            <a:rPr lang="es-ES" sz="1100" kern="1200" dirty="0" err="1">
              <a:latin typeface="Lato" panose="020F0502020204030203" pitchFamily="34" charset="0"/>
            </a:rPr>
            <a:t>il</a:t>
          </a:r>
          <a:r>
            <a:rPr lang="es-ES" sz="1100" kern="1200" dirty="0">
              <a:latin typeface="Lato" panose="020F0502020204030203" pitchFamily="34" charset="0"/>
            </a:rPr>
            <a:t> n. </a:t>
          </a:r>
          <a:r>
            <a:rPr lang="es-ES" sz="1100" kern="1200" dirty="0" err="1">
              <a:latin typeface="Lato" panose="020F0502020204030203" pitchFamily="34" charset="0"/>
            </a:rPr>
            <a:t>della</a:t>
          </a:r>
          <a:r>
            <a:rPr lang="es-ES" sz="1100" kern="1200" dirty="0">
              <a:latin typeface="Lato" panose="020F0502020204030203" pitchFamily="34" charset="0"/>
            </a:rPr>
            <a:t> </a:t>
          </a:r>
          <a:r>
            <a:rPr lang="es-ES" sz="1100" kern="1200" dirty="0" err="1">
              <a:latin typeface="Lato" panose="020F0502020204030203" pitchFamily="34" charset="0"/>
            </a:rPr>
            <a:t>casella</a:t>
          </a:r>
          <a:r>
            <a:rPr lang="es-ES" sz="1100" kern="1200" dirty="0">
              <a:latin typeface="Lato" panose="020F0502020204030203" pitchFamily="34" charset="0"/>
            </a:rPr>
            <a:t> 505 del modulo del 2021 o con l’ IBAN </a:t>
          </a:r>
          <a:r>
            <a:rPr lang="es-ES" sz="1100" kern="1200" dirty="0" err="1">
              <a:latin typeface="Lato" panose="020F0502020204030203" pitchFamily="34" charset="0"/>
            </a:rPr>
            <a:t>della</a:t>
          </a:r>
          <a:r>
            <a:rPr lang="es-ES" sz="1100" kern="1200" dirty="0">
              <a:latin typeface="Lato" panose="020F0502020204030203" pitchFamily="34" charset="0"/>
            </a:rPr>
            <a:t> </a:t>
          </a:r>
          <a:r>
            <a:rPr lang="es-ES" sz="1100" kern="1200" dirty="0" err="1">
              <a:latin typeface="Lato" panose="020F0502020204030203" pitchFamily="34" charset="0"/>
            </a:rPr>
            <a:t>tua</a:t>
          </a:r>
          <a:r>
            <a:rPr lang="es-ES" sz="1100" kern="1200" dirty="0">
              <a:latin typeface="Lato" panose="020F0502020204030203" pitchFamily="34" charset="0"/>
            </a:rPr>
            <a:t> banca.</a:t>
          </a:r>
          <a:endParaRPr lang="en-US" sz="1100" kern="1200" dirty="0">
            <a:latin typeface="Lato" panose="020F0502020204030203" pitchFamily="34" charset="0"/>
          </a:endParaRPr>
        </a:p>
      </dsp:txBody>
      <dsp:txXfrm>
        <a:off x="56117" y="3543039"/>
        <a:ext cx="5801203" cy="1037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0D4D-968F-40E2-AFD1-51AA151AAA63}">
      <dsp:nvSpPr>
        <dsp:cNvPr id="0" name=""/>
        <dsp:cNvSpPr/>
      </dsp:nvSpPr>
      <dsp:spPr>
        <a:xfrm>
          <a:off x="0" y="0"/>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DOVE E COME ACCEDER AL BORRADOR: </a:t>
          </a:r>
          <a:r>
            <a:rPr lang="en-US" sz="1600" kern="1200" dirty="0" err="1"/>
            <a:t>sulla</a:t>
          </a:r>
          <a:r>
            <a:rPr lang="en-US" sz="1600" kern="1200" dirty="0"/>
            <a:t> web </a:t>
          </a:r>
          <a:r>
            <a:rPr lang="en-US" sz="1600" kern="1200" dirty="0" err="1"/>
            <a:t>della</a:t>
          </a:r>
          <a:r>
            <a:rPr lang="en-US" sz="1600" kern="1200" dirty="0"/>
            <a:t> AEAT  </a:t>
          </a:r>
          <a:r>
            <a:rPr lang="es-ES" sz="1600" kern="1200" dirty="0">
              <a:highlight>
                <a:srgbClr val="FFFF00"/>
              </a:highlight>
              <a:hlinkClick xmlns:r="http://schemas.openxmlformats.org/officeDocument/2006/relationships" r:id="rId1"/>
            </a:rPr>
            <a:t>https://sede.agenciatributaria.gob.es</a:t>
          </a:r>
          <a:r>
            <a:rPr lang="es-ES" sz="1600" kern="1200" dirty="0">
              <a:highlight>
                <a:srgbClr val="FFFF00"/>
              </a:highlight>
            </a:rPr>
            <a:t>  </a:t>
          </a:r>
          <a:r>
            <a:rPr lang="en-US" sz="1600" kern="1200" dirty="0">
              <a:highlight>
                <a:srgbClr val="FFFF00"/>
              </a:highlight>
            </a:rPr>
            <a:t> </a:t>
          </a:r>
          <a:r>
            <a:rPr lang="en-US" sz="1600" kern="1200" dirty="0"/>
            <a:t>, </a:t>
          </a:r>
          <a:r>
            <a:rPr lang="en-US" sz="1600" kern="1200" dirty="0" err="1"/>
            <a:t>mediante</a:t>
          </a:r>
          <a:r>
            <a:rPr lang="en-US" sz="1600" kern="1200" dirty="0"/>
            <a:t> il CERTIFICATO DIGITALE, il </a:t>
          </a:r>
          <a:r>
            <a:rPr lang="en-US" sz="1600" kern="1200" dirty="0" err="1"/>
            <a:t>sistema</a:t>
          </a:r>
          <a:r>
            <a:rPr lang="en-US" sz="1600" kern="1200" dirty="0"/>
            <a:t> CL@AVE PIN, il </a:t>
          </a:r>
          <a:r>
            <a:rPr lang="en-US" sz="1600" kern="1200" dirty="0" err="1"/>
            <a:t>numero</a:t>
          </a:r>
          <a:r>
            <a:rPr lang="en-US" sz="1600" kern="1200" dirty="0"/>
            <a:t> di </a:t>
          </a:r>
          <a:r>
            <a:rPr lang="en-US" sz="1600" kern="1200" dirty="0" err="1"/>
            <a:t>riferimento</a:t>
          </a:r>
          <a:r>
            <a:rPr lang="en-US" sz="1600" kern="1200" dirty="0"/>
            <a:t>.</a:t>
          </a:r>
        </a:p>
      </dsp:txBody>
      <dsp:txXfrm>
        <a:off x="29262" y="29262"/>
        <a:ext cx="7249979" cy="940549"/>
      </dsp:txXfrm>
    </dsp:sp>
    <dsp:sp modelId="{8E021A87-71F9-4767-A411-4A965F0BF9E5}">
      <dsp:nvSpPr>
        <dsp:cNvPr id="0" name=""/>
        <dsp:cNvSpPr/>
      </dsp:nvSpPr>
      <dsp:spPr>
        <a:xfrm>
          <a:off x="704545" y="1180723"/>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É </a:t>
          </a:r>
          <a:r>
            <a:rPr lang="es-ES" sz="1600" kern="1200" dirty="0" err="1"/>
            <a:t>obbligatorio</a:t>
          </a:r>
          <a:r>
            <a:rPr lang="es-ES" sz="1600" kern="1200" dirty="0"/>
            <a:t> </a:t>
          </a:r>
          <a:r>
            <a:rPr lang="es-ES" sz="1600" kern="1200" dirty="0" err="1"/>
            <a:t>controllare</a:t>
          </a:r>
          <a:r>
            <a:rPr lang="es-ES" sz="1600" kern="1200" dirty="0"/>
            <a:t> e se </a:t>
          </a:r>
          <a:r>
            <a:rPr lang="es-ES" sz="1600" kern="1200" dirty="0" err="1"/>
            <a:t>necessario</a:t>
          </a:r>
          <a:r>
            <a:rPr lang="es-ES" sz="1600" kern="1200" dirty="0"/>
            <a:t> modificare </a:t>
          </a:r>
          <a:r>
            <a:rPr lang="es-ES" sz="1600" kern="1200" dirty="0" err="1"/>
            <a:t>il</a:t>
          </a:r>
          <a:r>
            <a:rPr lang="es-ES" sz="1600" kern="1200" dirty="0"/>
            <a:t> BORRADOR, e una volta sicuri che é </a:t>
          </a:r>
          <a:r>
            <a:rPr lang="es-ES" sz="1600" kern="1200" dirty="0" err="1"/>
            <a:t>corretto</a:t>
          </a:r>
          <a:r>
            <a:rPr lang="es-ES" sz="1600" kern="1200" dirty="0"/>
            <a:t> si </a:t>
          </a:r>
          <a:r>
            <a:rPr lang="es-ES" sz="1600" kern="1200" dirty="0" err="1"/>
            <a:t>puó</a:t>
          </a:r>
          <a:r>
            <a:rPr lang="es-ES" sz="1600" kern="1200" dirty="0"/>
            <a:t> </a:t>
          </a:r>
          <a:r>
            <a:rPr lang="es-ES" sz="1600" kern="1200" dirty="0" err="1"/>
            <a:t>confermare</a:t>
          </a:r>
          <a:r>
            <a:rPr lang="es-ES" sz="1600" kern="1200" dirty="0"/>
            <a:t>/presentare. I DATI CONTENUTI NEL BORRADOR SONO RESPONSABILITA DEL CONTRIBUENTE. </a:t>
          </a:r>
          <a:endParaRPr lang="en-US" sz="1600" kern="1200" dirty="0"/>
        </a:p>
      </dsp:txBody>
      <dsp:txXfrm>
        <a:off x="733807" y="1209985"/>
        <a:ext cx="7000013" cy="940549"/>
      </dsp:txXfrm>
    </dsp:sp>
    <dsp:sp modelId="{83614158-04A0-4DEC-A62A-9E6ADDC56604}">
      <dsp:nvSpPr>
        <dsp:cNvPr id="0" name=""/>
        <dsp:cNvSpPr/>
      </dsp:nvSpPr>
      <dsp:spPr>
        <a:xfrm>
          <a:off x="1398574" y="2361446"/>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Il 70% </a:t>
          </a:r>
          <a:r>
            <a:rPr lang="en-US" sz="1600" kern="1200" dirty="0" err="1"/>
            <a:t>delle</a:t>
          </a:r>
          <a:r>
            <a:rPr lang="en-US" sz="1600" kern="1200" dirty="0"/>
            <a:t> </a:t>
          </a:r>
          <a:r>
            <a:rPr lang="en-US" sz="1600" kern="1200" dirty="0" err="1"/>
            <a:t>dichiarazioni</a:t>
          </a:r>
          <a:r>
            <a:rPr lang="en-US" sz="1600" kern="1200" dirty="0"/>
            <a:t> </a:t>
          </a:r>
          <a:r>
            <a:rPr lang="en-US" sz="1600" kern="1200" dirty="0" err="1"/>
            <a:t>precompilate</a:t>
          </a:r>
          <a:r>
            <a:rPr lang="en-US" sz="1600" kern="1200" dirty="0"/>
            <a:t> </a:t>
          </a:r>
          <a:r>
            <a:rPr lang="en-US" sz="1600" kern="1200" dirty="0" err="1"/>
            <a:t>contengono</a:t>
          </a:r>
          <a:r>
            <a:rPr lang="en-US" sz="1600" kern="1200" dirty="0"/>
            <a:t> </a:t>
          </a:r>
          <a:r>
            <a:rPr lang="en-US" sz="1600" kern="1200" dirty="0" err="1"/>
            <a:t>errori</a:t>
          </a:r>
          <a:r>
            <a:rPr lang="en-US" sz="1600" kern="1200" dirty="0"/>
            <a:t>! I </a:t>
          </a:r>
          <a:r>
            <a:rPr lang="en-US" sz="1600" kern="1200" dirty="0" err="1"/>
            <a:t>principali</a:t>
          </a:r>
          <a:r>
            <a:rPr lang="en-US" sz="1600" kern="1200" dirty="0"/>
            <a:t> </a:t>
          </a:r>
          <a:r>
            <a:rPr lang="en-US" sz="1600" kern="1200" dirty="0" err="1"/>
            <a:t>sono</a:t>
          </a:r>
          <a:r>
            <a:rPr lang="en-US" sz="1600" kern="1200" dirty="0"/>
            <a:t>:</a:t>
          </a:r>
        </a:p>
        <a:p>
          <a:pPr marL="0" lvl="0" indent="0" algn="l" defTabSz="711200">
            <a:lnSpc>
              <a:spcPct val="90000"/>
            </a:lnSpc>
            <a:spcBef>
              <a:spcPct val="0"/>
            </a:spcBef>
            <a:spcAft>
              <a:spcPct val="35000"/>
            </a:spcAft>
            <a:buNone/>
          </a:pPr>
          <a:r>
            <a:rPr lang="en-US" sz="1600" kern="1200" dirty="0" err="1"/>
            <a:t>Domicilio</a:t>
          </a:r>
          <a:r>
            <a:rPr lang="en-US" sz="1600" kern="1200" dirty="0"/>
            <a:t>, </a:t>
          </a:r>
          <a:r>
            <a:rPr lang="en-US" sz="1600" kern="1200" dirty="0" err="1"/>
            <a:t>esistenza</a:t>
          </a:r>
          <a:r>
            <a:rPr lang="en-US" sz="1600" kern="1200" dirty="0"/>
            <a:t> di </a:t>
          </a:r>
          <a:r>
            <a:rPr lang="en-US" sz="1600" kern="1200" dirty="0" err="1"/>
            <a:t>seconda</a:t>
          </a:r>
          <a:r>
            <a:rPr lang="en-US" sz="1600" kern="1200" dirty="0"/>
            <a:t> </a:t>
          </a:r>
          <a:r>
            <a:rPr lang="en-US" sz="1600" kern="1200" dirty="0" err="1"/>
            <a:t>residenza</a:t>
          </a:r>
          <a:r>
            <a:rPr lang="en-US" sz="1600" kern="1200" dirty="0"/>
            <a:t>, </a:t>
          </a:r>
          <a:r>
            <a:rPr lang="en-US" sz="1600" kern="1200" dirty="0" err="1"/>
            <a:t>membri</a:t>
          </a:r>
          <a:r>
            <a:rPr lang="en-US" sz="1600" kern="1200" dirty="0"/>
            <a:t> </a:t>
          </a:r>
          <a:r>
            <a:rPr lang="en-US" sz="1600" kern="1200" dirty="0" err="1"/>
            <a:t>nucleo</a:t>
          </a:r>
          <a:r>
            <a:rPr lang="en-US" sz="1600" kern="1200" dirty="0"/>
            <a:t> </a:t>
          </a:r>
          <a:r>
            <a:rPr lang="en-US" sz="1600" kern="1200" dirty="0" err="1"/>
            <a:t>familiare</a:t>
          </a:r>
          <a:r>
            <a:rPr lang="en-US" sz="1600" kern="1200" dirty="0"/>
            <a:t> , </a:t>
          </a:r>
          <a:r>
            <a:rPr lang="en-US" sz="1600" kern="1200" dirty="0" err="1"/>
            <a:t>dati</a:t>
          </a:r>
          <a:r>
            <a:rPr lang="en-US" sz="1600" kern="1200" dirty="0"/>
            <a:t> </a:t>
          </a:r>
          <a:r>
            <a:rPr lang="en-US" sz="1600" kern="1200" dirty="0" err="1"/>
            <a:t>sul</a:t>
          </a:r>
          <a:r>
            <a:rPr lang="en-US" sz="1600" kern="1200" dirty="0"/>
            <a:t> </a:t>
          </a:r>
          <a:r>
            <a:rPr lang="en-US" sz="1600" kern="1200" dirty="0" err="1"/>
            <a:t>valore</a:t>
          </a:r>
          <a:r>
            <a:rPr lang="en-US" sz="1600" kern="1200" dirty="0"/>
            <a:t> </a:t>
          </a:r>
          <a:r>
            <a:rPr lang="en-US" sz="1600" kern="1200" dirty="0" err="1"/>
            <a:t>degli</a:t>
          </a:r>
          <a:r>
            <a:rPr lang="en-US" sz="1600" kern="1200" dirty="0"/>
            <a:t> </a:t>
          </a:r>
          <a:r>
            <a:rPr lang="en-US" sz="1600" kern="1200" dirty="0" err="1"/>
            <a:t>inmobili</a:t>
          </a:r>
          <a:r>
            <a:rPr lang="en-US" sz="1600" kern="1200" dirty="0"/>
            <a:t>, e i </a:t>
          </a:r>
          <a:r>
            <a:rPr lang="en-US" sz="1600" kern="1200" dirty="0" err="1"/>
            <a:t>redditi</a:t>
          </a:r>
          <a:endParaRPr lang="en-US" sz="1600" kern="1200" dirty="0"/>
        </a:p>
      </dsp:txBody>
      <dsp:txXfrm>
        <a:off x="1427836" y="2390708"/>
        <a:ext cx="7010528" cy="940549"/>
      </dsp:txXfrm>
    </dsp:sp>
    <dsp:sp modelId="{BC71A5D0-F2B6-4C88-BF5A-673A5554F7EE}">
      <dsp:nvSpPr>
        <dsp:cNvPr id="0" name=""/>
        <dsp:cNvSpPr/>
      </dsp:nvSpPr>
      <dsp:spPr>
        <a:xfrm>
          <a:off x="2103119" y="3542169"/>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Il 90% non </a:t>
          </a:r>
          <a:r>
            <a:rPr lang="en-US" sz="1600" kern="1200" dirty="0" err="1"/>
            <a:t>riflette</a:t>
          </a:r>
          <a:r>
            <a:rPr lang="en-US" sz="1600" kern="1200" dirty="0"/>
            <a:t> </a:t>
          </a:r>
          <a:r>
            <a:rPr lang="en-US" sz="1600" kern="1200" dirty="0" err="1"/>
            <a:t>alcune</a:t>
          </a:r>
          <a:r>
            <a:rPr lang="en-US" sz="1600" kern="1200" dirty="0"/>
            <a:t> o </a:t>
          </a:r>
          <a:r>
            <a:rPr lang="en-US" sz="1600" kern="1200" dirty="0" err="1"/>
            <a:t>tutte</a:t>
          </a:r>
          <a:r>
            <a:rPr lang="en-US" sz="1600" kern="1200" dirty="0"/>
            <a:t> le </a:t>
          </a:r>
          <a:r>
            <a:rPr lang="en-US" sz="1600" kern="1200" dirty="0" err="1"/>
            <a:t>spese</a:t>
          </a:r>
          <a:r>
            <a:rPr lang="en-US" sz="1600" kern="1200" dirty="0"/>
            <a:t> </a:t>
          </a:r>
          <a:r>
            <a:rPr lang="en-US" sz="1600" kern="1200" dirty="0" err="1"/>
            <a:t>detraibili</a:t>
          </a:r>
          <a:r>
            <a:rPr lang="en-US" sz="1600" kern="1200" dirty="0"/>
            <a:t> o </a:t>
          </a:r>
          <a:r>
            <a:rPr lang="en-US" sz="1600" kern="1200" dirty="0" err="1"/>
            <a:t>riduzioni</a:t>
          </a:r>
          <a:r>
            <a:rPr lang="en-US" sz="1600" kern="1200" dirty="0"/>
            <a:t>, </a:t>
          </a:r>
          <a:r>
            <a:rPr lang="en-US" sz="1600" kern="1200" dirty="0" err="1"/>
            <a:t>specialmente</a:t>
          </a:r>
          <a:r>
            <a:rPr lang="en-US" sz="1600" kern="1200" dirty="0"/>
            <a:t>: </a:t>
          </a:r>
        </a:p>
        <a:p>
          <a:pPr marL="0" lvl="0" indent="0" algn="l" defTabSz="711200">
            <a:lnSpc>
              <a:spcPct val="90000"/>
            </a:lnSpc>
            <a:spcBef>
              <a:spcPct val="0"/>
            </a:spcBef>
            <a:spcAft>
              <a:spcPct val="35000"/>
            </a:spcAft>
            <a:buNone/>
          </a:pPr>
          <a:r>
            <a:rPr lang="en-US" sz="1600" kern="1200" dirty="0"/>
            <a:t>-</a:t>
          </a:r>
          <a:r>
            <a:rPr lang="en-US" sz="1600" kern="1200" dirty="0" err="1"/>
            <a:t>detrazioni</a:t>
          </a:r>
          <a:r>
            <a:rPr lang="en-US" sz="1600" kern="1200" dirty="0"/>
            <a:t> per </a:t>
          </a:r>
          <a:r>
            <a:rPr lang="en-US" sz="1600" kern="1200" dirty="0" err="1"/>
            <a:t>maternit</a:t>
          </a:r>
          <a:r>
            <a:rPr lang="es-ES" sz="1600" kern="1200" dirty="0"/>
            <a:t>á, -pensione </a:t>
          </a:r>
          <a:r>
            <a:rPr lang="es-ES" sz="1600" kern="1200" dirty="0" err="1"/>
            <a:t>manutenzione</a:t>
          </a:r>
          <a:r>
            <a:rPr lang="es-ES" sz="1600" kern="1200" dirty="0"/>
            <a:t> </a:t>
          </a:r>
          <a:r>
            <a:rPr lang="es-ES" sz="1600" kern="1200" dirty="0" err="1"/>
            <a:t>minorenni</a:t>
          </a:r>
          <a:r>
            <a:rPr lang="es-ES" sz="1600" kern="1200" dirty="0"/>
            <a:t> caso </a:t>
          </a:r>
          <a:r>
            <a:rPr lang="es-ES" sz="1600" kern="1200" dirty="0" err="1"/>
            <a:t>separazione</a:t>
          </a:r>
          <a:endParaRPr lang="es-ES" sz="1600" kern="1200" dirty="0"/>
        </a:p>
        <a:p>
          <a:pPr marL="0" lvl="0" indent="0" algn="l" defTabSz="711200">
            <a:lnSpc>
              <a:spcPct val="90000"/>
            </a:lnSpc>
            <a:spcBef>
              <a:spcPct val="0"/>
            </a:spcBef>
            <a:spcAft>
              <a:spcPct val="35000"/>
            </a:spcAft>
            <a:buNone/>
          </a:pPr>
          <a:r>
            <a:rPr lang="en-US" sz="1600" kern="1200" dirty="0"/>
            <a:t>-</a:t>
          </a:r>
          <a:r>
            <a:rPr lang="en-US" sz="1600" kern="1200" dirty="0" err="1"/>
            <a:t>spese</a:t>
          </a:r>
          <a:r>
            <a:rPr lang="en-US" sz="1600" kern="1200" dirty="0"/>
            <a:t> di </a:t>
          </a:r>
          <a:r>
            <a:rPr lang="en-US" sz="1600" kern="1200" dirty="0" err="1"/>
            <a:t>viaggio</a:t>
          </a:r>
          <a:r>
            <a:rPr lang="en-US" sz="1600" kern="1200" dirty="0"/>
            <a:t> e </a:t>
          </a:r>
          <a:r>
            <a:rPr lang="en-US" sz="1600" kern="1200" dirty="0" err="1"/>
            <a:t>utenze</a:t>
          </a:r>
          <a:r>
            <a:rPr lang="en-US" sz="1600" kern="1200" dirty="0"/>
            <a:t> per </a:t>
          </a:r>
          <a:r>
            <a:rPr lang="en-US" sz="1600" kern="1200" dirty="0" err="1"/>
            <a:t>lavoratori</a:t>
          </a:r>
          <a:r>
            <a:rPr lang="en-US" sz="1600" kern="1200" dirty="0"/>
            <a:t> </a:t>
          </a:r>
          <a:r>
            <a:rPr lang="en-US" sz="1600" kern="1200" dirty="0" err="1"/>
            <a:t>autonomi</a:t>
          </a:r>
          <a:r>
            <a:rPr lang="en-US" sz="1600" kern="1200" dirty="0"/>
            <a:t>, -</a:t>
          </a:r>
          <a:r>
            <a:rPr lang="en-US" sz="1600" kern="1200" dirty="0" err="1"/>
            <a:t>retribuzioni</a:t>
          </a:r>
          <a:r>
            <a:rPr lang="en-US" sz="1600" kern="1200" dirty="0"/>
            <a:t> in natura</a:t>
          </a:r>
        </a:p>
      </dsp:txBody>
      <dsp:txXfrm>
        <a:off x="2132381" y="3571431"/>
        <a:ext cx="7000013" cy="940549"/>
      </dsp:txXfrm>
    </dsp:sp>
    <dsp:sp modelId="{25DBBC7D-61CD-4F78-B0CA-D097815AE6BA}">
      <dsp:nvSpPr>
        <dsp:cNvPr id="0" name=""/>
        <dsp:cNvSpPr/>
      </dsp:nvSpPr>
      <dsp:spPr>
        <a:xfrm>
          <a:off x="7763082" y="765199"/>
          <a:ext cx="649397" cy="6493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909196" y="765199"/>
        <a:ext cx="357169" cy="488671"/>
      </dsp:txXfrm>
    </dsp:sp>
    <dsp:sp modelId="{D59B96B9-4380-4CB3-92B3-F461C201F718}">
      <dsp:nvSpPr>
        <dsp:cNvPr id="0" name=""/>
        <dsp:cNvSpPr/>
      </dsp:nvSpPr>
      <dsp:spPr>
        <a:xfrm>
          <a:off x="8467627" y="1945922"/>
          <a:ext cx="649397" cy="6493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613741" y="1945922"/>
        <a:ext cx="357169" cy="488671"/>
      </dsp:txXfrm>
    </dsp:sp>
    <dsp:sp modelId="{9E6914C6-3CCE-4681-8408-D9ACAF75A426}">
      <dsp:nvSpPr>
        <dsp:cNvPr id="0" name=""/>
        <dsp:cNvSpPr/>
      </dsp:nvSpPr>
      <dsp:spPr>
        <a:xfrm>
          <a:off x="9161657" y="3126645"/>
          <a:ext cx="649397" cy="6493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307771" y="3126645"/>
        <a:ext cx="357169" cy="488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DC053-22B7-406C-AD4C-8DEEA7BE143A}">
      <dsp:nvSpPr>
        <dsp:cNvPr id="0" name=""/>
        <dsp:cNvSpPr/>
      </dsp:nvSpPr>
      <dsp:spPr>
        <a:xfrm>
          <a:off x="0" y="708686"/>
          <a:ext cx="10582469" cy="14449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Lato" panose="020F0502020204030203" pitchFamily="34" charset="0"/>
            </a:rPr>
            <a:t>-DICHIARAZIONE NON A DEBITO: </a:t>
          </a:r>
          <a:r>
            <a:rPr lang="en-US" sz="2400" b="0" kern="1200" dirty="0" err="1">
              <a:latin typeface="Lato" panose="020F0502020204030203" pitchFamily="34" charset="0"/>
            </a:rPr>
            <a:t>dai</a:t>
          </a:r>
          <a:r>
            <a:rPr lang="en-US" sz="2400" b="0" kern="1200" dirty="0">
              <a:latin typeface="Lato" panose="020F0502020204030203" pitchFamily="34" charset="0"/>
            </a:rPr>
            <a:t> 100 ai 200 Euro</a:t>
          </a:r>
        </a:p>
        <a:p>
          <a:pPr marL="0" lvl="0" indent="0" algn="l" defTabSz="1066800">
            <a:lnSpc>
              <a:spcPct val="90000"/>
            </a:lnSpc>
            <a:spcBef>
              <a:spcPct val="0"/>
            </a:spcBef>
            <a:spcAft>
              <a:spcPct val="35000"/>
            </a:spcAft>
            <a:buNone/>
          </a:pPr>
          <a:r>
            <a:rPr lang="en-US" sz="2400" b="0" kern="1200" dirty="0">
              <a:latin typeface="Lato" panose="020F0502020204030203" pitchFamily="34" charset="0"/>
            </a:rPr>
            <a:t>-DICHIARAZIONE A DEBITO: </a:t>
          </a:r>
          <a:r>
            <a:rPr lang="en-US" sz="2400" b="0" kern="1200" dirty="0" err="1">
              <a:latin typeface="Lato" panose="020F0502020204030203" pitchFamily="34" charset="0"/>
            </a:rPr>
            <a:t>Multa</a:t>
          </a:r>
          <a:r>
            <a:rPr lang="en-US" sz="2400" b="0" kern="1200" dirty="0">
              <a:latin typeface="Lato" panose="020F0502020204030203" pitchFamily="34" charset="0"/>
            </a:rPr>
            <a:t> del 50% al 150% del </a:t>
          </a:r>
          <a:r>
            <a:rPr lang="en-US" sz="2400" b="0" kern="1200" dirty="0" err="1">
              <a:latin typeface="Lato" panose="020F0502020204030203" pitchFamily="34" charset="0"/>
            </a:rPr>
            <a:t>debito</a:t>
          </a:r>
          <a:r>
            <a:rPr lang="en-US" sz="2400" b="0" kern="1200" dirty="0">
              <a:latin typeface="Lato" panose="020F0502020204030203" pitchFamily="34" charset="0"/>
            </a:rPr>
            <a:t> + </a:t>
          </a:r>
          <a:r>
            <a:rPr lang="en-US" sz="2400" b="0" kern="1200" dirty="0" err="1">
              <a:latin typeface="Lato" panose="020F0502020204030203" pitchFamily="34" charset="0"/>
            </a:rPr>
            <a:t>ricarico</a:t>
          </a:r>
          <a:r>
            <a:rPr lang="en-US" sz="2400" b="0" kern="1200" dirty="0">
              <a:latin typeface="Lato" panose="020F0502020204030203" pitchFamily="34" charset="0"/>
            </a:rPr>
            <a:t> dal 5% i </a:t>
          </a:r>
          <a:r>
            <a:rPr lang="en-US" sz="2400" b="0" kern="1200" dirty="0" err="1">
              <a:latin typeface="Lato" panose="020F0502020204030203" pitchFamily="34" charset="0"/>
            </a:rPr>
            <a:t>primi</a:t>
          </a:r>
          <a:r>
            <a:rPr lang="en-US" sz="2400" b="0" kern="1200" dirty="0">
              <a:latin typeface="Lato" panose="020F0502020204030203" pitchFamily="34" charset="0"/>
            </a:rPr>
            <a:t> 3 </a:t>
          </a:r>
          <a:r>
            <a:rPr lang="en-US" sz="2400" b="0" kern="1200" dirty="0" err="1">
              <a:latin typeface="Lato" panose="020F0502020204030203" pitchFamily="34" charset="0"/>
            </a:rPr>
            <a:t>mesi</a:t>
          </a:r>
          <a:r>
            <a:rPr lang="en-US" sz="2400" b="0" kern="1200" dirty="0">
              <a:latin typeface="Lato" panose="020F0502020204030203" pitchFamily="34" charset="0"/>
            </a:rPr>
            <a:t> e 20% dopo 12 </a:t>
          </a:r>
          <a:r>
            <a:rPr lang="en-US" sz="2400" b="0" kern="1200" dirty="0" err="1">
              <a:latin typeface="Lato" panose="020F0502020204030203" pitchFamily="34" charset="0"/>
            </a:rPr>
            <a:t>mesi</a:t>
          </a:r>
          <a:r>
            <a:rPr lang="en-US" sz="2400" b="0" kern="1200" dirty="0">
              <a:latin typeface="Lato" panose="020F0502020204030203" pitchFamily="34" charset="0"/>
            </a:rPr>
            <a:t> + 5% di </a:t>
          </a:r>
          <a:r>
            <a:rPr lang="en-US" sz="2400" b="0" kern="1200" dirty="0" err="1">
              <a:latin typeface="Lato" panose="020F0502020204030203" pitchFamily="34" charset="0"/>
            </a:rPr>
            <a:t>interessi</a:t>
          </a:r>
          <a:r>
            <a:rPr lang="en-US" sz="2400" b="0" kern="1200" dirty="0">
              <a:latin typeface="Lato" panose="020F0502020204030203" pitchFamily="34" charset="0"/>
            </a:rPr>
            <a:t> </a:t>
          </a:r>
        </a:p>
      </dsp:txBody>
      <dsp:txXfrm>
        <a:off x="70537" y="779223"/>
        <a:ext cx="10441395" cy="1303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45889-AD5B-4496-AFBF-88AA085B73C7}">
      <dsp:nvSpPr>
        <dsp:cNvPr id="0" name=""/>
        <dsp:cNvSpPr/>
      </dsp:nvSpPr>
      <dsp:spPr>
        <a:xfrm>
          <a:off x="0" y="127918"/>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1-REDDITI DEL LAVOR: salario, redditi in natura, redditi cassa integrazione, spese di viaggio ultra regolamento, introiti piani di pensioni, assicurazioni decesso, pensioni, redditi conferenze, corsi, redditi opere letterarie, artistiche, scientifiche, pensioni compensatorie....</a:t>
          </a:r>
        </a:p>
        <a:p>
          <a:pPr marL="0" lvl="0" indent="0" algn="ctr" defTabSz="622300">
            <a:lnSpc>
              <a:spcPct val="90000"/>
            </a:lnSpc>
            <a:spcBef>
              <a:spcPct val="0"/>
            </a:spcBef>
            <a:spcAft>
              <a:spcPct val="35000"/>
            </a:spcAft>
            <a:buNone/>
          </a:pPr>
          <a:endParaRPr lang="it-IT" sz="1400" kern="1200" dirty="0">
            <a:latin typeface="Lato" panose="020F0502020204030203" pitchFamily="34" charset="0"/>
          </a:endParaRPr>
        </a:p>
      </dsp:txBody>
      <dsp:txXfrm>
        <a:off x="0" y="127918"/>
        <a:ext cx="3307021" cy="1984212"/>
      </dsp:txXfrm>
    </dsp:sp>
    <dsp:sp modelId="{C5AA3322-BB23-4047-8DAD-7B8A467745C2}">
      <dsp:nvSpPr>
        <dsp:cNvPr id="0" name=""/>
        <dsp:cNvSpPr/>
      </dsp:nvSpPr>
      <dsp:spPr>
        <a:xfrm>
          <a:off x="3637723" y="127918"/>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2- REDDITI INMOBILI: a) Affitti e subaffitti. b) Redditi presunti</a:t>
          </a:r>
          <a:endParaRPr lang="en-US" sz="1400" kern="1200" dirty="0">
            <a:latin typeface="Lato" panose="020F0502020204030203" pitchFamily="34" charset="0"/>
          </a:endParaRPr>
        </a:p>
      </dsp:txBody>
      <dsp:txXfrm>
        <a:off x="3637723" y="127918"/>
        <a:ext cx="3307021" cy="1984212"/>
      </dsp:txXfrm>
    </dsp:sp>
    <dsp:sp modelId="{C52D04C9-F0E5-426D-9D4E-52D6E07B25D0}">
      <dsp:nvSpPr>
        <dsp:cNvPr id="0" name=""/>
        <dsp:cNvSpPr/>
      </dsp:nvSpPr>
      <dsp:spPr>
        <a:xfrm>
          <a:off x="7275447" y="127918"/>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Lato" panose="020F0502020204030203" pitchFamily="34" charset="0"/>
            </a:rPr>
            <a:t>3-ALTRI REDDITI (INVESTIMENTI)</a:t>
          </a:r>
          <a:endParaRPr lang="en-US" sz="1600" kern="1200" dirty="0">
            <a:latin typeface="Lato" panose="020F0502020204030203" pitchFamily="34" charset="0"/>
          </a:endParaRPr>
        </a:p>
      </dsp:txBody>
      <dsp:txXfrm>
        <a:off x="7275447" y="127918"/>
        <a:ext cx="3307021" cy="1984212"/>
      </dsp:txXfrm>
    </dsp:sp>
    <dsp:sp modelId="{9A10C67B-8333-4D2B-AF23-F8A8EAEB1A7B}">
      <dsp:nvSpPr>
        <dsp:cNvPr id="0" name=""/>
        <dsp:cNvSpPr/>
      </dsp:nvSpPr>
      <dsp:spPr>
        <a:xfrm>
          <a:off x="0" y="2442833"/>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4- REDDITI LAVORO IN PROPIO: lavoratori autonomi, liberi professionisti, artigiani, agricoltori, artisti....</a:t>
          </a:r>
          <a:endParaRPr lang="en-US" sz="1400" kern="1200" dirty="0">
            <a:latin typeface="Lato" panose="020F0502020204030203" pitchFamily="34" charset="0"/>
          </a:endParaRPr>
        </a:p>
      </dsp:txBody>
      <dsp:txXfrm>
        <a:off x="0" y="2442833"/>
        <a:ext cx="3307021" cy="1984212"/>
      </dsp:txXfrm>
    </dsp:sp>
    <dsp:sp modelId="{A268472E-BEE8-48F4-A881-F8ABE5546131}">
      <dsp:nvSpPr>
        <dsp:cNvPr id="0" name=""/>
        <dsp:cNvSpPr/>
      </dsp:nvSpPr>
      <dsp:spPr>
        <a:xfrm>
          <a:off x="3637723" y="2442833"/>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5-PREMI E ALTERAZIONI DEL VALORE DEL PATRIMONIO: Benefici per vendita di beni, premi, divisione di comunita di beni, </a:t>
          </a:r>
          <a:endParaRPr lang="en-US" sz="1400" kern="1200" dirty="0">
            <a:latin typeface="Lato" panose="020F0502020204030203" pitchFamily="34" charset="0"/>
          </a:endParaRPr>
        </a:p>
      </dsp:txBody>
      <dsp:txXfrm>
        <a:off x="3637723" y="2442833"/>
        <a:ext cx="3307021" cy="1984212"/>
      </dsp:txXfrm>
    </dsp:sp>
    <dsp:sp modelId="{19C30A72-E466-4CBE-8D7F-CF00FCE3AF29}">
      <dsp:nvSpPr>
        <dsp:cNvPr id="0" name=""/>
        <dsp:cNvSpPr/>
      </dsp:nvSpPr>
      <dsp:spPr>
        <a:xfrm>
          <a:off x="7275447" y="2442833"/>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ffectLst/>
              <a:latin typeface="Lato" panose="020F0502020204030203" pitchFamily="34" charset="0"/>
              <a:ea typeface="Calibri" panose="020F0502020204030204" pitchFamily="34" charset="0"/>
              <a:cs typeface="Times New Roman" panose="02020603050405020304" pitchFamily="18" charset="0"/>
            </a:rPr>
            <a:t>6 –DETRAZIONI E INTEGRAZIONI PER OTTENERE LA BASE LIQUIDABILE</a:t>
          </a:r>
          <a:endParaRPr lang="en-US" sz="1400" kern="1200" dirty="0">
            <a:latin typeface="Lato" panose="020F0502020204030203" pitchFamily="34" charset="0"/>
          </a:endParaRPr>
        </a:p>
      </dsp:txBody>
      <dsp:txXfrm>
        <a:off x="7275447" y="2442833"/>
        <a:ext cx="3307021" cy="19842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8CCFA-9ED6-4AD4-A1D3-3A37AF69745A}" type="datetimeFigureOut">
              <a:rPr lang="es-ES" smtClean="0"/>
              <a:t>20/4/23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51B1C-A059-49C2-8F14-5EA448051D41}" type="slidenum">
              <a:rPr lang="es-ES" smtClean="0"/>
              <a:t>‹#›</a:t>
            </a:fld>
            <a:endParaRPr lang="es-ES"/>
          </a:p>
        </p:txBody>
      </p:sp>
    </p:spTree>
    <p:extLst>
      <p:ext uri="{BB962C8B-B14F-4D97-AF65-F5344CB8AC3E}">
        <p14:creationId xmlns:p14="http://schemas.microsoft.com/office/powerpoint/2010/main" val="371251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5D51B1C-A059-49C2-8F14-5EA448051D41}" type="slidenum">
              <a:rPr lang="es-ES" smtClean="0"/>
              <a:t>4</a:t>
            </a:fld>
            <a:endParaRPr lang="es-ES"/>
          </a:p>
        </p:txBody>
      </p:sp>
    </p:spTree>
    <p:extLst>
      <p:ext uri="{BB962C8B-B14F-4D97-AF65-F5344CB8AC3E}">
        <p14:creationId xmlns:p14="http://schemas.microsoft.com/office/powerpoint/2010/main" val="21429609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alphaModFix amt="27000"/>
            <a:lum/>
            <a:extLst>
              <a:ext uri="{BEBA8EAE-BF5A-486C-A8C5-ECC9F3942E4B}">
                <a14:imgProps xmlns:a14="http://schemas.microsoft.com/office/drawing/2010/main">
                  <a14:imgLayer r:embed="rId3">
                    <a14:imgEffect>
                      <a14:artisticPencilSketch trans="52000" pressure="8"/>
                    </a14:imgEffect>
                    <a14:imgEffect>
                      <a14:sharpenSoften amount="5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84" y="1978369"/>
            <a:ext cx="8637073" cy="2541431"/>
          </a:xfrm>
        </p:spPr>
        <p:txBody>
          <a:bodyPr bIns="0" anchor="b">
            <a:normAutofit/>
          </a:bodyPr>
          <a:lstStyle>
            <a:lvl1pPr algn="l">
              <a:defRPr sz="6600">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2417780" y="4882927"/>
            <a:ext cx="8637072" cy="1319086"/>
          </a:xfrm>
        </p:spPr>
        <p:txBody>
          <a:bodyPr tIns="91440" bIns="91440">
            <a:normAutofit/>
          </a:bodyPr>
          <a:lstStyle>
            <a:lvl1pPr marL="0" indent="0" algn="l">
              <a:buNone/>
              <a:defRPr sz="1800" b="0" cap="all"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457178" indent="0" algn="ctr">
              <a:buNone/>
              <a:defRPr sz="18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cxnSp>
        <p:nvCxnSpPr>
          <p:cNvPr id="15" name="Straight Connector 14"/>
          <p:cNvCxnSpPr/>
          <p:nvPr/>
        </p:nvCxnSpPr>
        <p:spPr>
          <a:xfrm>
            <a:off x="2417780" y="4701360"/>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1" name="Date Placeholder 10">
            <a:extLst>
              <a:ext uri="{FF2B5EF4-FFF2-40B4-BE49-F238E27FC236}">
                <a16:creationId xmlns:a16="http://schemas.microsoft.com/office/drawing/2014/main" id="{030F4A5D-F0BC-4A5C-A219-1941715B6E83}"/>
              </a:ext>
            </a:extLst>
          </p:cNvPr>
          <p:cNvSpPr>
            <a:spLocks noGrp="1"/>
          </p:cNvSpPr>
          <p:nvPr>
            <p:ph type="dt" sz="half" idx="10"/>
          </p:nvPr>
        </p:nvSpPr>
        <p:spPr/>
        <p:txBody>
          <a:bodyPr/>
          <a:lstStyle/>
          <a:p>
            <a:fld id="{D550BF9E-BEE2-4844-8020-5E435F6D4E3A}" type="datetimeFigureOut">
              <a:rPr lang="en-US" smtClean="0"/>
              <a:t>4/20/23</a:t>
            </a:fld>
            <a:endParaRPr lang="en-US"/>
          </a:p>
        </p:txBody>
      </p:sp>
      <p:sp>
        <p:nvSpPr>
          <p:cNvPr id="12" name="Footer Placeholder 11">
            <a:extLst>
              <a:ext uri="{FF2B5EF4-FFF2-40B4-BE49-F238E27FC236}">
                <a16:creationId xmlns:a16="http://schemas.microsoft.com/office/drawing/2014/main" id="{6E0B17ED-CBF0-4915-953E-9C9507BE1798}"/>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4E0173C1-05E8-4FB0-8758-475549287264}"/>
              </a:ext>
            </a:extLst>
          </p:cNvPr>
          <p:cNvSpPr>
            <a:spLocks noGrp="1"/>
          </p:cNvSpPr>
          <p:nvPr>
            <p:ph type="sldNum" sz="quarter" idx="12"/>
          </p:nvPr>
        </p:nvSpPr>
        <p:spPr/>
        <p:txBody>
          <a:bodyPr/>
          <a:lstStyle/>
          <a:p>
            <a:fld id="{86117C3E-6E90-4CD0-8ADD-80A431F73B13}" type="slidenum">
              <a:rPr lang="en-US" smtClean="0"/>
              <a:t>‹#›</a:t>
            </a:fld>
            <a:endParaRPr lang="en-US"/>
          </a:p>
        </p:txBody>
      </p:sp>
    </p:spTree>
    <p:extLst>
      <p:ext uri="{BB962C8B-B14F-4D97-AF65-F5344CB8AC3E}">
        <p14:creationId xmlns:p14="http://schemas.microsoft.com/office/powerpoint/2010/main" val="20298568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a:p>
        </p:txBody>
      </p:sp>
      <p:cxnSp>
        <p:nvCxnSpPr>
          <p:cNvPr id="26" name="Straight Connector 25"/>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45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5" y="798981"/>
            <a:ext cx="1615743"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7" y="798981"/>
            <a:ext cx="782883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a:p>
        </p:txBody>
      </p:sp>
      <p:cxnSp>
        <p:nvCxnSpPr>
          <p:cNvPr id="15" name="Straight Connector 14"/>
          <p:cNvCxnSpPr/>
          <p:nvPr/>
        </p:nvCxnSpPr>
        <p:spPr>
          <a:xfrm>
            <a:off x="9439111" y="798981"/>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024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81" y="804522"/>
            <a:ext cx="9603275" cy="587132"/>
          </a:xfrm>
        </p:spPr>
        <p:txBody>
          <a:bodyPr/>
          <a:lstStyle>
            <a:lvl1pPr>
              <a:defRPr>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a:xfrm>
            <a:off x="1451581" y="1749292"/>
            <a:ext cx="9603275" cy="4304183"/>
          </a:xfrm>
        </p:spPr>
        <p:txBody>
          <a:bodyPr anchor="t"/>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dirty="0"/>
          </a:p>
        </p:txBody>
      </p:sp>
      <p:cxnSp>
        <p:nvCxnSpPr>
          <p:cNvPr id="33" name="Straight Connector 32"/>
          <p:cNvCxnSpPr/>
          <p:nvPr/>
        </p:nvCxnSpPr>
        <p:spPr>
          <a:xfrm>
            <a:off x="1447333" y="1529036"/>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578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41" y="1756130"/>
            <a:ext cx="8643155" cy="1887950"/>
          </a:xfrm>
        </p:spPr>
        <p:txBody>
          <a:bodyPr anchor="b">
            <a:normAutofit/>
          </a:bodyPr>
          <a:lstStyle>
            <a:lvl1pPr algn="l">
              <a:defRPr sz="3600"/>
            </a:lvl1pPr>
          </a:lstStyle>
          <a:p>
            <a:r>
              <a:rPr lang="en-US" dirty="0"/>
              <a:t>Click to edit Master title style</a:t>
            </a:r>
          </a:p>
        </p:txBody>
      </p:sp>
      <p:sp>
        <p:nvSpPr>
          <p:cNvPr id="3" name="Text Placeholder 2"/>
          <p:cNvSpPr>
            <a:spLocks noGrp="1"/>
          </p:cNvSpPr>
          <p:nvPr>
            <p:ph type="body" idx="1"/>
          </p:nvPr>
        </p:nvSpPr>
        <p:spPr>
          <a:xfrm>
            <a:off x="1454243" y="3806203"/>
            <a:ext cx="8630447" cy="1012929"/>
          </a:xfrm>
        </p:spPr>
        <p:txBody>
          <a:bodyPr tIns="91440">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a:p>
        </p:txBody>
      </p:sp>
      <p:cxnSp>
        <p:nvCxnSpPr>
          <p:cNvPr id="15" name="Straight Connector 14"/>
          <p:cNvCxnSpPr/>
          <p:nvPr/>
        </p:nvCxnSpPr>
        <p:spPr>
          <a:xfrm>
            <a:off x="1454243" y="3804985"/>
            <a:ext cx="863044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24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9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9"/>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0BF9E-BEE2-4844-8020-5E435F6D4E3A}"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17C3E-6E90-4CD0-8ADD-80A431F73B13}" type="slidenum">
              <a:rPr lang="en-US" smtClean="0"/>
              <a:t>‹#›</a:t>
            </a:fld>
            <a:endParaRPr lang="en-US"/>
          </a:p>
        </p:txBody>
      </p:sp>
      <p:cxnSp>
        <p:nvCxnSpPr>
          <p:cNvPr id="35" name="Straight Connector 34"/>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55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71"/>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57"/>
            <a:ext cx="4645152" cy="801943"/>
          </a:xfrm>
        </p:spPr>
        <p:txBody>
          <a:bodyPr anchor="b">
            <a:normAutofit/>
          </a:bodyPr>
          <a:lstStyle>
            <a:lvl1pPr marL="0" indent="0">
              <a:lnSpc>
                <a:spcPct val="100000"/>
              </a:lnSpc>
              <a:buNone/>
              <a:defRPr sz="2200" b="0" cap="all" baseline="0">
                <a:solidFill>
                  <a:schemeClr val="accent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75"/>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3" y="2023011"/>
            <a:ext cx="4645152" cy="802237"/>
          </a:xfrm>
        </p:spPr>
        <p:txBody>
          <a:bodyPr anchor="b">
            <a:normAutofit/>
          </a:bodyPr>
          <a:lstStyle>
            <a:lvl1pPr marL="0" indent="0">
              <a:lnSpc>
                <a:spcPct val="100000"/>
              </a:lnSpc>
              <a:buNone/>
              <a:defRPr sz="2200" b="0" cap="all" baseline="0">
                <a:solidFill>
                  <a:schemeClr val="accent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3"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0BF9E-BEE2-4844-8020-5E435F6D4E3A}" type="datetimeFigureOut">
              <a:rPr lang="en-US" smtClean="0"/>
              <a:t>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17C3E-6E90-4CD0-8ADD-80A431F73B13}" type="slidenum">
              <a:rPr lang="en-US" smtClean="0"/>
              <a:t>‹#›</a:t>
            </a:fld>
            <a:endParaRPr lang="en-US"/>
          </a:p>
        </p:txBody>
      </p:sp>
      <p:cxnSp>
        <p:nvCxnSpPr>
          <p:cNvPr id="29" name="Straight Connector 28"/>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031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0BF9E-BEE2-4844-8020-5E435F6D4E3A}" type="datetimeFigureOut">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17C3E-6E90-4CD0-8ADD-80A431F73B13}" type="slidenum">
              <a:rPr lang="en-US" smtClean="0"/>
              <a:t>‹#›</a:t>
            </a:fld>
            <a:endParaRPr lang="en-US"/>
          </a:p>
        </p:txBody>
      </p:sp>
      <p:cxnSp>
        <p:nvCxnSpPr>
          <p:cNvPr id="25" name="Straight Connector 24"/>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062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0BF9E-BEE2-4844-8020-5E435F6D4E3A}" type="datetimeFigureOut">
              <a:rPr lang="en-US" smtClean="0"/>
              <a:t>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17C3E-6E90-4CD0-8ADD-80A431F73B13}" type="slidenum">
              <a:rPr lang="en-US" smtClean="0"/>
              <a:t>‹#›</a:t>
            </a:fld>
            <a:endParaRPr lang="en-US"/>
          </a:p>
        </p:txBody>
      </p:sp>
    </p:spTree>
    <p:extLst>
      <p:ext uri="{BB962C8B-B14F-4D97-AF65-F5344CB8AC3E}">
        <p14:creationId xmlns:p14="http://schemas.microsoft.com/office/powerpoint/2010/main" val="60570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3"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6" y="798974"/>
            <a:ext cx="6012471"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2" y="3205499"/>
            <a:ext cx="3275013" cy="2248181"/>
          </a:xfrm>
        </p:spPr>
        <p:txBody>
          <a:bodyPr/>
          <a:lstStyle>
            <a:lvl1pPr marL="0" indent="0" algn="l">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0BF9E-BEE2-4844-8020-5E435F6D4E3A}"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17C3E-6E90-4CD0-8ADD-80A431F73B13}" type="slidenum">
              <a:rPr lang="en-US" smtClean="0"/>
              <a:t>‹#›</a:t>
            </a:fld>
            <a:endParaRPr lang="en-US"/>
          </a:p>
        </p:txBody>
      </p:sp>
      <p:cxnSp>
        <p:nvCxnSpPr>
          <p:cNvPr id="17" name="Straight Connector 16"/>
          <p:cNvCxnSpPr/>
          <p:nvPr/>
        </p:nvCxnSpPr>
        <p:spPr>
          <a:xfrm>
            <a:off x="1448281" y="3205491"/>
            <a:ext cx="32694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180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8" y="482178"/>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7"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50"/>
            <a:ext cx="2791171" cy="3866327"/>
          </a:xfrm>
          <a:solidFill>
            <a:schemeClr val="bg1">
              <a:lumMod val="85000"/>
            </a:schemeClr>
          </a:solidFill>
          <a:ln w="9525" cap="sq">
            <a:noFill/>
            <a:miter lim="800000"/>
          </a:ln>
          <a:effectLst/>
        </p:spPr>
        <p:txBody>
          <a:bodyPr anchor="t"/>
          <a:lstStyle>
            <a:lvl1pPr marL="0" indent="0" algn="ctr">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31" y="3145992"/>
            <a:ext cx="5524404" cy="2003742"/>
          </a:xfrm>
        </p:spPr>
        <p:txBody>
          <a:bodyPr>
            <a:normAutofit/>
          </a:bodyPr>
          <a:lstStyle>
            <a:lvl1pPr marL="0" indent="0" algn="l">
              <a:buNone/>
              <a:defRPr sz="18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7" y="5469864"/>
            <a:ext cx="5527351" cy="320123"/>
          </a:xfrm>
        </p:spPr>
        <p:txBody>
          <a:bodyPr/>
          <a:lstStyle>
            <a:lvl1pPr algn="l">
              <a:defRPr/>
            </a:lvl1pPr>
          </a:lstStyle>
          <a:p>
            <a:fld id="{D550BF9E-BEE2-4844-8020-5E435F6D4E3A}" type="datetimeFigureOut">
              <a:rPr lang="en-US" smtClean="0"/>
              <a:t>4/20/23</a:t>
            </a:fld>
            <a:endParaRPr lang="en-US"/>
          </a:p>
        </p:txBody>
      </p:sp>
      <p:sp>
        <p:nvSpPr>
          <p:cNvPr id="6" name="Footer Placeholder 5"/>
          <p:cNvSpPr>
            <a:spLocks noGrp="1"/>
          </p:cNvSpPr>
          <p:nvPr>
            <p:ph type="ftr" sz="quarter" idx="11"/>
          </p:nvPr>
        </p:nvSpPr>
        <p:spPr>
          <a:xfrm>
            <a:off x="1447383" y="318642"/>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6117C3E-6E90-4CD0-8ADD-80A431F73B13}" type="slidenum">
              <a:rPr lang="en-US" smtClean="0"/>
              <a:t>‹#›</a:t>
            </a:fld>
            <a:endParaRPr lang="en-US"/>
          </a:p>
        </p:txBody>
      </p:sp>
      <p:cxnSp>
        <p:nvCxnSpPr>
          <p:cNvPr id="31" name="Straight Connector 30"/>
          <p:cNvCxnSpPr/>
          <p:nvPr/>
        </p:nvCxnSpPr>
        <p:spPr>
          <a:xfrm>
            <a:off x="1447387"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326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019484"/>
            <a:ext cx="12192000" cy="483851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81" y="804527"/>
            <a:ext cx="9603275" cy="10492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451581" y="2015734"/>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1285" y="6310357"/>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550BF9E-BEE2-4844-8020-5E435F6D4E3A}" type="datetimeFigureOut">
              <a:rPr lang="en-US" smtClean="0"/>
              <a:t>4/20/23</a:t>
            </a:fld>
            <a:endParaRPr lang="en-US"/>
          </a:p>
        </p:txBody>
      </p:sp>
      <p:sp>
        <p:nvSpPr>
          <p:cNvPr id="5" name="Footer Placeholder 4"/>
          <p:cNvSpPr>
            <a:spLocks noGrp="1"/>
          </p:cNvSpPr>
          <p:nvPr>
            <p:ph type="ftr" sz="quarter" idx="3"/>
          </p:nvPr>
        </p:nvSpPr>
        <p:spPr>
          <a:xfrm>
            <a:off x="3" y="6306129"/>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6117C3E-6E90-4CD0-8ADD-80A431F73B13}" type="slidenum">
              <a:rPr lang="en-US" smtClean="0"/>
              <a:t>‹#›</a:t>
            </a:fld>
            <a:endParaRPr lang="en-US"/>
          </a:p>
        </p:txBody>
      </p:sp>
      <p:cxnSp>
        <p:nvCxnSpPr>
          <p:cNvPr id="10" name="Straight Connector 9"/>
          <p:cNvCxnSpPr/>
          <p:nvPr/>
        </p:nvCxnSpPr>
        <p:spPr>
          <a:xfrm>
            <a:off x="0" y="679893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4D12838-4812-4765-92AC-8C7284001912}"/>
              </a:ext>
            </a:extLst>
          </p:cNvPr>
          <p:cNvSpPr/>
          <p:nvPr userDrawn="1"/>
        </p:nvSpPr>
        <p:spPr>
          <a:xfrm flipV="1">
            <a:off x="1" y="6802561"/>
            <a:ext cx="4074851" cy="649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CC6458F1-79C7-4331-91D1-DEFA75865F50}"/>
              </a:ext>
            </a:extLst>
          </p:cNvPr>
          <p:cNvSpPr/>
          <p:nvPr userDrawn="1"/>
        </p:nvSpPr>
        <p:spPr>
          <a:xfrm flipV="1">
            <a:off x="8149703" y="6786993"/>
            <a:ext cx="4042300" cy="80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F8A77618-3633-45AB-B54B-DF7FE39C8788}"/>
              </a:ext>
            </a:extLst>
          </p:cNvPr>
          <p:cNvSpPr/>
          <p:nvPr userDrawn="1"/>
        </p:nvSpPr>
        <p:spPr>
          <a:xfrm flipV="1">
            <a:off x="4074849" y="6802559"/>
            <a:ext cx="4074851" cy="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Text&#10;&#10;Description automatically generated">
            <a:extLst>
              <a:ext uri="{FF2B5EF4-FFF2-40B4-BE49-F238E27FC236}">
                <a16:creationId xmlns:a16="http://schemas.microsoft.com/office/drawing/2014/main" id="{224ABB04-DC93-4E82-AB25-54346F3B15C2}"/>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41544" y="139902"/>
            <a:ext cx="1310041" cy="633426"/>
          </a:xfrm>
          <a:prstGeom prst="rect">
            <a:avLst/>
          </a:prstGeom>
        </p:spPr>
      </p:pic>
    </p:spTree>
    <p:extLst>
      <p:ext uri="{BB962C8B-B14F-4D97-AF65-F5344CB8AC3E}">
        <p14:creationId xmlns:p14="http://schemas.microsoft.com/office/powerpoint/2010/main" val="17810484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354"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589" indent="-228589" algn="l" defTabSz="914354"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766"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2942"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120"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298"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474"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652"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8829"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006"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298CC-1276-4147-B7D6-505F28B9AAAA}"/>
              </a:ext>
            </a:extLst>
          </p:cNvPr>
          <p:cNvSpPr>
            <a:spLocks noGrp="1"/>
          </p:cNvSpPr>
          <p:nvPr>
            <p:ph type="ctrTitle"/>
          </p:nvPr>
        </p:nvSpPr>
        <p:spPr>
          <a:xfrm>
            <a:off x="5078896" y="643467"/>
            <a:ext cx="5975956" cy="4127545"/>
          </a:xfrm>
        </p:spPr>
        <p:txBody>
          <a:bodyPr anchor="ctr">
            <a:normAutofit/>
          </a:bodyPr>
          <a:lstStyle/>
          <a:p>
            <a:r>
              <a:rPr lang="it-IT" sz="4800">
                <a:latin typeface="Garamond" panose="02020404030301010803" pitchFamily="18" charset="0"/>
              </a:rPr>
              <a:t>Sportello</a:t>
            </a:r>
            <a:r>
              <a:rPr lang="en-US" sz="4800">
                <a:latin typeface="Garamond" panose="02020404030301010803" pitchFamily="18" charset="0"/>
              </a:rPr>
              <a:t> Utile</a:t>
            </a:r>
            <a:br>
              <a:rPr lang="en-US" sz="4800">
                <a:latin typeface="Garamond" panose="02020404030301010803" pitchFamily="18" charset="0"/>
              </a:rPr>
            </a:br>
            <a:r>
              <a:rPr lang="en-US" sz="4800">
                <a:latin typeface="Garamond" panose="02020404030301010803" pitchFamily="18" charset="0"/>
              </a:rPr>
              <a:t>“dichiarazione dei redditi in spagna”</a:t>
            </a:r>
            <a:endParaRPr lang="en-US" sz="4800" dirty="0">
              <a:latin typeface="Garamond" panose="02020404030301010803" pitchFamily="18" charset="0"/>
            </a:endParaRPr>
          </a:p>
        </p:txBody>
      </p:sp>
      <p:sp>
        <p:nvSpPr>
          <p:cNvPr id="13" name="Rectangle 12">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6CA1CF05-798E-463D-9B61-7E9B4D6F8C60}"/>
              </a:ext>
            </a:extLst>
          </p:cNvPr>
          <p:cNvSpPr>
            <a:spLocks noGrp="1"/>
          </p:cNvSpPr>
          <p:nvPr>
            <p:ph type="subTitle" idx="1"/>
          </p:nvPr>
        </p:nvSpPr>
        <p:spPr>
          <a:xfrm>
            <a:off x="5078896" y="5118231"/>
            <a:ext cx="5975956" cy="977621"/>
          </a:xfrm>
        </p:spPr>
        <p:txBody>
          <a:bodyPr>
            <a:normAutofit fontScale="25000" lnSpcReduction="20000"/>
          </a:bodyPr>
          <a:lstStyle/>
          <a:p>
            <a:pPr>
              <a:lnSpc>
                <a:spcPct val="110000"/>
              </a:lnSpc>
            </a:pPr>
            <a:r>
              <a:rPr lang="it-IT" sz="4800">
                <a:solidFill>
                  <a:srgbClr val="FFFFFF"/>
                </a:solidFill>
                <a:latin typeface="Lato" panose="020F0502020204030203" pitchFamily="34" charset="0"/>
                <a:ea typeface="Lato" panose="020F0502020204030203" pitchFamily="34" charset="0"/>
                <a:cs typeface="Lato" panose="020F0502020204030203" pitchFamily="34" charset="0"/>
              </a:rPr>
              <a:t>28 marzo ore 19:00</a:t>
            </a:r>
          </a:p>
          <a:p>
            <a:pPr>
              <a:lnSpc>
                <a:spcPct val="110000"/>
              </a:lnSpc>
            </a:pPr>
            <a:endParaRPr lang="it-IT" sz="4800">
              <a:solidFill>
                <a:srgbClr val="FFFFFF"/>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it-IT" sz="4800">
                <a:solidFill>
                  <a:srgbClr val="FFFFFF"/>
                </a:solidFill>
                <a:latin typeface="Lato" panose="020F0502020204030203" pitchFamily="34" charset="0"/>
                <a:ea typeface="Lato" panose="020F0502020204030203" pitchFamily="34" charset="0"/>
                <a:cs typeface="Lato" panose="020F0502020204030203" pitchFamily="34" charset="0"/>
              </a:rPr>
              <a:t>Presenta: Giulia Lorenzoni</a:t>
            </a:r>
          </a:p>
          <a:p>
            <a:pPr>
              <a:lnSpc>
                <a:spcPct val="110000"/>
              </a:lnSpc>
            </a:pPr>
            <a:r>
              <a:rPr lang="it-IT" sz="4800">
                <a:solidFill>
                  <a:srgbClr val="FFFFFF"/>
                </a:solidFill>
                <a:latin typeface="Lato" panose="020F0502020204030203" pitchFamily="34" charset="0"/>
                <a:ea typeface="Lato" panose="020F0502020204030203" pitchFamily="34" charset="0"/>
                <a:cs typeface="Lato" panose="020F0502020204030203" pitchFamily="34" charset="0"/>
              </a:rPr>
              <a:t>RelatorI: Mauro Palmieri Avvocato in Palmieri Studio Lex  </a:t>
            </a:r>
          </a:p>
          <a:p>
            <a:pPr>
              <a:lnSpc>
                <a:spcPct val="110000"/>
              </a:lnSpc>
            </a:pPr>
            <a:r>
              <a:rPr lang="it-IT" sz="4800">
                <a:solidFill>
                  <a:srgbClr val="FFFFFF"/>
                </a:solidFill>
                <a:latin typeface="Lato" panose="020F0502020204030203" pitchFamily="34" charset="0"/>
                <a:ea typeface="Lato" panose="020F0502020204030203" pitchFamily="34" charset="0"/>
                <a:cs typeface="Lato" panose="020F0502020204030203" pitchFamily="34" charset="0"/>
              </a:rPr>
              <a:t>Paolo Manzin Dottore Commercialista e Revisore dei conti in Italia, Consulente aziendale in Spagna  </a:t>
            </a:r>
          </a:p>
          <a:p>
            <a:pPr>
              <a:lnSpc>
                <a:spcPct val="110000"/>
              </a:lnSpc>
            </a:pPr>
            <a:endParaRPr lang="en-US" sz="500" dirty="0">
              <a:solidFill>
                <a:srgbClr val="FFFFFF"/>
              </a:solidFill>
            </a:endParaRPr>
          </a:p>
        </p:txBody>
      </p:sp>
      <p:pic>
        <p:nvPicPr>
          <p:cNvPr id="7" name="Picture 6">
            <a:extLst>
              <a:ext uri="{FF2B5EF4-FFF2-40B4-BE49-F238E27FC236}">
                <a16:creationId xmlns:a16="http://schemas.microsoft.com/office/drawing/2014/main" id="{84CEF4D9-F66A-791B-CBF5-BB026C7737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
            <a:ext cx="4651117" cy="6858002"/>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id="{400A1FF8-EF02-D0D0-1ADF-69F5A714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8593" y="109143"/>
            <a:ext cx="1677928" cy="900686"/>
          </a:xfrm>
          <a:prstGeom prst="rect">
            <a:avLst/>
          </a:prstGeom>
        </p:spPr>
      </p:pic>
    </p:spTree>
    <p:extLst>
      <p:ext uri="{BB962C8B-B14F-4D97-AF65-F5344CB8AC3E}">
        <p14:creationId xmlns:p14="http://schemas.microsoft.com/office/powerpoint/2010/main" val="210686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8" name="Picture 6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70" name="Straight Connector 6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4" name="Rectangle 73">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ítulo 7">
            <a:extLst>
              <a:ext uri="{FF2B5EF4-FFF2-40B4-BE49-F238E27FC236}">
                <a16:creationId xmlns:a16="http://schemas.microsoft.com/office/drawing/2014/main" id="{2CB3D374-A98E-4400-BB70-D15CB8FF2E85}"/>
              </a:ext>
            </a:extLst>
          </p:cNvPr>
          <p:cNvSpPr>
            <a:spLocks noGrp="1"/>
          </p:cNvSpPr>
          <p:nvPr>
            <p:ph type="title"/>
          </p:nvPr>
        </p:nvSpPr>
        <p:spPr>
          <a:xfrm>
            <a:off x="812205" y="804519"/>
            <a:ext cx="3241820" cy="4431360"/>
          </a:xfrm>
        </p:spPr>
        <p:txBody>
          <a:bodyPr vert="horz" lIns="91440" tIns="45720" rIns="91440" bIns="45720" rtlCol="0" anchor="ctr">
            <a:normAutofit/>
          </a:bodyPr>
          <a:lstStyle/>
          <a:p>
            <a:pPr defTabSz="914400"/>
            <a:r>
              <a:rPr lang="en-US" dirty="0" err="1"/>
              <a:t>Tassazione</a:t>
            </a:r>
            <a:r>
              <a:rPr lang="en-US" dirty="0"/>
              <a:t> </a:t>
            </a:r>
            <a:endParaRPr lang="en-US" b="0" i="0" kern="1200" cap="all" dirty="0">
              <a:solidFill>
                <a:schemeClr val="tx1"/>
              </a:solidFill>
              <a:effectLst/>
              <a:latin typeface="+mj-lt"/>
              <a:ea typeface="+mj-ea"/>
              <a:cs typeface="+mj-cs"/>
            </a:endParaRPr>
          </a:p>
        </p:txBody>
      </p:sp>
      <p:cxnSp>
        <p:nvCxnSpPr>
          <p:cNvPr id="78" name="Straight Connector 77">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0E9FBC6A-D8C2-86ED-97BD-501159291DF8}"/>
              </a:ext>
            </a:extLst>
          </p:cNvPr>
          <p:cNvSpPr txBox="1"/>
          <p:nvPr/>
        </p:nvSpPr>
        <p:spPr>
          <a:xfrm>
            <a:off x="4637863" y="804520"/>
            <a:ext cx="6102559" cy="4431359"/>
          </a:xfrm>
          <a:prstGeom prst="rect">
            <a:avLst/>
          </a:prstGeom>
        </p:spPr>
        <p:txBody>
          <a:bodyPr vert="horz" lIns="91440" tIns="45720" rIns="91440" bIns="45720" rtlCol="0" anchor="ctr">
            <a:normAutofit/>
          </a:bodyPr>
          <a:lstStyle/>
          <a:p>
            <a:pPr indent="-228600" defTabSz="914400">
              <a:lnSpc>
                <a:spcPct val="120000"/>
              </a:lnSpc>
              <a:spcAft>
                <a:spcPts val="800"/>
              </a:spcAft>
              <a:buClr>
                <a:schemeClr val="accent1"/>
              </a:buClr>
              <a:buSzPct val="100000"/>
              <a:buFont typeface="Arial" panose="020B0604020202020204" pitchFamily="34" charset="0"/>
              <a:buChar char="•"/>
            </a:pPr>
            <a:endParaRPr lang="en-US" sz="3200" dirty="0">
              <a:latin typeface="Lato" panose="020F0502020204030203" pitchFamily="34" charset="0"/>
            </a:endParaRPr>
          </a:p>
        </p:txBody>
      </p:sp>
      <p:pic>
        <p:nvPicPr>
          <p:cNvPr id="80" name="Picture 79">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pic>
        <p:nvPicPr>
          <p:cNvPr id="12" name="Imagen 11">
            <a:extLst>
              <a:ext uri="{FF2B5EF4-FFF2-40B4-BE49-F238E27FC236}">
                <a16:creationId xmlns:a16="http://schemas.microsoft.com/office/drawing/2014/main" id="{871FD955-62DD-255E-3DB8-EF839A0B1AB4}"/>
              </a:ext>
            </a:extLst>
          </p:cNvPr>
          <p:cNvPicPr>
            <a:picLocks noChangeAspect="1"/>
          </p:cNvPicPr>
          <p:nvPr/>
        </p:nvPicPr>
        <p:blipFill>
          <a:blip r:embed="rId4"/>
          <a:stretch>
            <a:fillRect/>
          </a:stretch>
        </p:blipFill>
        <p:spPr>
          <a:xfrm>
            <a:off x="4419600" y="1002581"/>
            <a:ext cx="7592290" cy="4852837"/>
          </a:xfrm>
          <a:prstGeom prst="rect">
            <a:avLst/>
          </a:prstGeom>
        </p:spPr>
      </p:pic>
      <p:pic>
        <p:nvPicPr>
          <p:cNvPr id="2" name="Imagen 1">
            <a:extLst>
              <a:ext uri="{FF2B5EF4-FFF2-40B4-BE49-F238E27FC236}">
                <a16:creationId xmlns:a16="http://schemas.microsoft.com/office/drawing/2014/main" id="{1728144B-0C3C-1E91-43FD-1738B403FF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10242169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a:extLst>
              <a:ext uri="{FF2B5EF4-FFF2-40B4-BE49-F238E27FC236}">
                <a16:creationId xmlns:a16="http://schemas.microsoft.com/office/drawing/2014/main" id="{09314613-2E14-32ED-11CC-543096028382}"/>
              </a:ext>
            </a:extLst>
          </p:cNvPr>
          <p:cNvSpPr txBox="1"/>
          <p:nvPr/>
        </p:nvSpPr>
        <p:spPr>
          <a:xfrm>
            <a:off x="3046640" y="1033786"/>
            <a:ext cx="6098720" cy="646331"/>
          </a:xfrm>
          <a:prstGeom prst="rect">
            <a:avLst/>
          </a:prstGeom>
          <a:noFill/>
        </p:spPr>
        <p:txBody>
          <a:bodyPr wrap="square">
            <a:spAutoFit/>
          </a:bodyPr>
          <a:lstStyle/>
          <a:p>
            <a:r>
              <a:rPr lang="es-ES" dirty="0"/>
              <a:t> </a:t>
            </a:r>
          </a:p>
          <a:p>
            <a:r>
              <a:rPr lang="es-ES" dirty="0"/>
              <a:t>ACCENNO ALLA DICHIARAZIONE DEL PATRIMONIO</a:t>
            </a:r>
          </a:p>
        </p:txBody>
      </p:sp>
      <p:pic>
        <p:nvPicPr>
          <p:cNvPr id="2" name="Imagen 1">
            <a:extLst>
              <a:ext uri="{FF2B5EF4-FFF2-40B4-BE49-F238E27FC236}">
                <a16:creationId xmlns:a16="http://schemas.microsoft.com/office/drawing/2014/main" id="{2F921653-7801-4018-744B-47927DA781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291086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49776-4E8C-4822-9331-6A9F336A49AD}"/>
              </a:ext>
            </a:extLst>
          </p:cNvPr>
          <p:cNvSpPr>
            <a:spLocks noGrp="1"/>
          </p:cNvSpPr>
          <p:nvPr>
            <p:ph type="title"/>
          </p:nvPr>
        </p:nvSpPr>
        <p:spPr>
          <a:xfrm>
            <a:off x="849683" y="1240076"/>
            <a:ext cx="2727813" cy="4584527"/>
          </a:xfrm>
        </p:spPr>
        <p:txBody>
          <a:bodyPr>
            <a:normAutofit/>
          </a:bodyPr>
          <a:lstStyle/>
          <a:p>
            <a:r>
              <a:rPr lang="it-IT">
                <a:solidFill>
                  <a:srgbClr val="FFFFFF"/>
                </a:solidFill>
                <a:latin typeface="Garamond" panose="02020404030301010803" pitchFamily="18" charset="0"/>
                <a:cs typeface="Times New Roman" panose="02020603050405020304" pitchFamily="18" charset="0"/>
              </a:rPr>
              <a:t> Agenda</a:t>
            </a:r>
            <a:endParaRPr lang="it-IT">
              <a:solidFill>
                <a:srgbClr val="FFFFFF"/>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45FE415E-FAC2-46DC-B0E2-13D8A5D4A111}"/>
              </a:ext>
            </a:extLst>
          </p:cNvPr>
          <p:cNvSpPr>
            <a:spLocks noGrp="1"/>
          </p:cNvSpPr>
          <p:nvPr>
            <p:ph idx="1"/>
          </p:nvPr>
        </p:nvSpPr>
        <p:spPr>
          <a:xfrm>
            <a:off x="4705594" y="1240077"/>
            <a:ext cx="6034827" cy="4916465"/>
          </a:xfrm>
        </p:spPr>
        <p:txBody>
          <a:bodyPr anchor="t">
            <a:normAutofit/>
          </a:bodyPr>
          <a:lstStyle/>
          <a:p>
            <a:pPr>
              <a:spcAft>
                <a:spcPts val="800"/>
              </a:spcAft>
              <a:buFont typeface="Wingdings" panose="05000000000000000000" pitchFamily="2" charset="2"/>
              <a:buChar char="Ø"/>
            </a:pPr>
            <a:r>
              <a:rPr lang="it-IT" dirty="0">
                <a:effectLst/>
                <a:ea typeface="Calibri" panose="020F0502020204030204" pitchFamily="34" charset="0"/>
                <a:cs typeface="Times New Roman" panose="02020603050405020304" pitchFamily="18" charset="0"/>
              </a:rPr>
              <a:t> Il Mod. 100-D, soggetti obbligati a presentarlo</a:t>
            </a:r>
            <a:endParaRPr lang="es-ES"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it-IT" dirty="0">
                <a:ea typeface="Calibri" panose="020F0502020204030204" pitchFamily="34" charset="0"/>
                <a:cs typeface="Times New Roman" panose="02020603050405020304" pitchFamily="18" charset="0"/>
              </a:rPr>
              <a:t>Come e quando si presenta il Mod. 100-D</a:t>
            </a:r>
            <a:endParaRPr lang="es-ES"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it-IT" dirty="0">
                <a:ea typeface="Calibri" panose="020F0502020204030204" pitchFamily="34" charset="0"/>
                <a:cs typeface="Times New Roman" panose="02020603050405020304" pitchFamily="18" charset="0"/>
              </a:rPr>
              <a:t>Modalitá</a:t>
            </a:r>
            <a:endParaRPr lang="es-ES"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it-IT" dirty="0">
                <a:effectLst/>
                <a:ea typeface="Calibri" panose="020F0502020204030204" pitchFamily="34" charset="0"/>
                <a:cs typeface="Times New Roman" panose="02020603050405020304" pitchFamily="18" charset="0"/>
              </a:rPr>
              <a:t>Dichiarazione precompilata ¨Borrador¨</a:t>
            </a:r>
            <a:endParaRPr lang="es-ES" dirty="0">
              <a:effectLst/>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s-ES">
                <a:effectLst/>
                <a:ea typeface="Calibri" panose="020F0502020204030204" pitchFamily="34" charset="0"/>
                <a:cs typeface="Times New Roman" panose="02020603050405020304" pitchFamily="18" charset="0"/>
              </a:rPr>
              <a:t>Tassazione</a:t>
            </a:r>
            <a:endParaRPr lang="es-ES" dirty="0">
              <a:effectLst/>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9EF579DC-5400-AF31-2DF9-36C51C03CF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312355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9A8DF-E8F9-443A-83F6-6462E8FB37D8}"/>
              </a:ext>
            </a:extLst>
          </p:cNvPr>
          <p:cNvSpPr>
            <a:spLocks noGrp="1"/>
          </p:cNvSpPr>
          <p:nvPr>
            <p:ph type="title"/>
          </p:nvPr>
        </p:nvSpPr>
        <p:spPr>
          <a:xfrm>
            <a:off x="882651" y="977028"/>
            <a:ext cx="3333410" cy="5237503"/>
          </a:xfrm>
        </p:spPr>
        <p:txBody>
          <a:bodyPr anchor="ctr">
            <a:normAutofit/>
          </a:bodyPr>
          <a:lstStyle/>
          <a:p>
            <a:r>
              <a:rPr lang="it-IT" dirty="0"/>
              <a:t>ModULO D-100</a:t>
            </a:r>
            <a:br>
              <a:rPr lang="it-IT" dirty="0"/>
            </a:br>
            <a:endParaRPr lang="en-US" dirty="0"/>
          </a:p>
        </p:txBody>
      </p:sp>
      <p:sp>
        <p:nvSpPr>
          <p:cNvPr id="27" name="Rectangle 26">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ADC809-B0D1-4C43-A3B7-B61755912FDC}"/>
              </a:ext>
            </a:extLst>
          </p:cNvPr>
          <p:cNvSpPr>
            <a:spLocks noGrp="1"/>
          </p:cNvSpPr>
          <p:nvPr>
            <p:ph idx="1"/>
          </p:nvPr>
        </p:nvSpPr>
        <p:spPr>
          <a:xfrm>
            <a:off x="5791954" y="977029"/>
            <a:ext cx="5428789" cy="5695913"/>
          </a:xfrm>
        </p:spPr>
        <p:txBody>
          <a:bodyPr anchor="ctr">
            <a:normAutofit fontScale="70000" lnSpcReduction="20000"/>
          </a:bodyPr>
          <a:lstStyle/>
          <a:p>
            <a:pPr>
              <a:lnSpc>
                <a:spcPct val="110000"/>
              </a:lnSpc>
            </a:pPr>
            <a:endParaRPr lang="it-IT" sz="1000" dirty="0">
              <a:solidFill>
                <a:schemeClr val="bg1"/>
              </a:solidFill>
              <a:effectLst/>
              <a:ea typeface="Calibri" panose="020F0502020204030204" pitchFamily="34" charset="0"/>
              <a:cs typeface="Times New Roman" panose="02020603050405020304" pitchFamily="18" charset="0"/>
            </a:endParaRPr>
          </a:p>
          <a:p>
            <a:pPr marL="0" indent="0">
              <a:lnSpc>
                <a:spcPct val="110000"/>
              </a:lnSpc>
              <a:buNone/>
            </a:pPr>
            <a:r>
              <a:rPr lang="it-IT" sz="1500" dirty="0">
                <a:solidFill>
                  <a:schemeClr val="bg1"/>
                </a:solidFill>
                <a:effectLst/>
                <a:ea typeface="Calibri" panose="020F0502020204030204" pitchFamily="34" charset="0"/>
                <a:cs typeface="Times New Roman" panose="02020603050405020304" pitchFamily="18" charset="0"/>
              </a:rPr>
              <a:t>Il Mod. 100-D é il modulo per la dichiarazione di redditi per i contribuenti con residenza fiscale in Spagna e che abbiano raggiunto le soglie minime di introiti stabiliti per legge.</a:t>
            </a:r>
            <a:endParaRPr lang="it-IT" sz="1500" dirty="0">
              <a:solidFill>
                <a:schemeClr val="bg1"/>
              </a:solidFill>
              <a:ea typeface="Calibri" panose="020F0502020204030204" pitchFamily="34" charset="0"/>
              <a:cs typeface="Times New Roman" panose="02020603050405020304" pitchFamily="18" charset="0"/>
            </a:endParaRPr>
          </a:p>
          <a:p>
            <a:pPr marL="0" indent="0">
              <a:lnSpc>
                <a:spcPct val="110000"/>
              </a:lnSpc>
              <a:buNone/>
            </a:pPr>
            <a:r>
              <a:rPr lang="it-IT" sz="1500" dirty="0">
                <a:solidFill>
                  <a:schemeClr val="bg1"/>
                </a:solidFill>
                <a:effectLst/>
                <a:ea typeface="Calibri" panose="020F0502020204030204" pitchFamily="34" charset="0"/>
                <a:cs typeface="Times New Roman" panose="02020603050405020304" pitchFamily="18" charset="0"/>
              </a:rPr>
              <a:t>Residenza fiscale in Spagna</a:t>
            </a:r>
            <a:r>
              <a:rPr lang="es-ES" sz="1500" dirty="0">
                <a:solidFill>
                  <a:schemeClr val="bg1"/>
                </a:solidFill>
                <a:effectLst/>
                <a:ea typeface="Calibri" panose="020F0502020204030204" pitchFamily="34" charset="0"/>
                <a:cs typeface="Times New Roman" panose="02020603050405020304" pitchFamily="18" charset="0"/>
              </a:rPr>
              <a:t>: </a:t>
            </a:r>
            <a:r>
              <a:rPr lang="es-ES" sz="1500" dirty="0" err="1">
                <a:solidFill>
                  <a:schemeClr val="bg1"/>
                </a:solidFill>
                <a:effectLst/>
                <a:ea typeface="Calibri" panose="020F0502020204030204" pitchFamily="34" charset="0"/>
                <a:cs typeface="Times New Roman" panose="02020603050405020304" pitchFamily="18" charset="0"/>
              </a:rPr>
              <a:t>sono</a:t>
            </a:r>
            <a:r>
              <a:rPr lang="es-ES" sz="1500" dirty="0">
                <a:solidFill>
                  <a:schemeClr val="bg1"/>
                </a:solidFill>
                <a:effectLst/>
                <a:ea typeface="Calibri" panose="020F0502020204030204" pitchFamily="34" charset="0"/>
                <a:cs typeface="Times New Roman" panose="02020603050405020304" pitchFamily="18" charset="0"/>
              </a:rPr>
              <a:t> coloro che </a:t>
            </a:r>
            <a:r>
              <a:rPr lang="es-ES" sz="1500" dirty="0" err="1">
                <a:solidFill>
                  <a:schemeClr val="bg1"/>
                </a:solidFill>
                <a:effectLst/>
                <a:ea typeface="Calibri" panose="020F0502020204030204" pitchFamily="34" charset="0"/>
                <a:cs typeface="Times New Roman" panose="02020603050405020304" pitchFamily="18" charset="0"/>
              </a:rPr>
              <a:t>risiedano</a:t>
            </a:r>
            <a:r>
              <a:rPr lang="es-ES" sz="1500" dirty="0">
                <a:solidFill>
                  <a:schemeClr val="bg1"/>
                </a:solidFill>
                <a:effectLst/>
                <a:ea typeface="Calibri" panose="020F0502020204030204" pitchFamily="34" charset="0"/>
                <a:cs typeface="Times New Roman" panose="02020603050405020304" pitchFamily="18" charset="0"/>
              </a:rPr>
              <a:t> in </a:t>
            </a:r>
            <a:r>
              <a:rPr lang="es-ES" sz="1500" dirty="0" err="1">
                <a:solidFill>
                  <a:schemeClr val="bg1"/>
                </a:solidFill>
                <a:effectLst/>
                <a:ea typeface="Calibri" panose="020F0502020204030204" pitchFamily="34" charset="0"/>
                <a:cs typeface="Times New Roman" panose="02020603050405020304" pitchFamily="18" charset="0"/>
              </a:rPr>
              <a:t>Spagna</a:t>
            </a:r>
            <a:r>
              <a:rPr lang="es-ES" sz="1500" dirty="0">
                <a:solidFill>
                  <a:schemeClr val="bg1"/>
                </a:solidFill>
                <a:effectLst/>
                <a:ea typeface="Calibri" panose="020F0502020204030204" pitchFamily="34" charset="0"/>
                <a:cs typeface="Times New Roman" panose="02020603050405020304" pitchFamily="18" charset="0"/>
              </a:rPr>
              <a:t> per almeno 183 </a:t>
            </a:r>
            <a:r>
              <a:rPr lang="es-ES" sz="1500" dirty="0" err="1">
                <a:solidFill>
                  <a:schemeClr val="bg1"/>
                </a:solidFill>
                <a:effectLst/>
                <a:ea typeface="Calibri" panose="020F0502020204030204" pitchFamily="34" charset="0"/>
                <a:cs typeface="Times New Roman" panose="02020603050405020304" pitchFamily="18" charset="0"/>
              </a:rPr>
              <a:t>giorni</a:t>
            </a:r>
            <a:r>
              <a:rPr lang="es-ES" sz="1500" dirty="0">
                <a:solidFill>
                  <a:schemeClr val="bg1"/>
                </a:solidFill>
                <a:effectLst/>
                <a:ea typeface="Calibri" panose="020F0502020204030204" pitchFamily="34" charset="0"/>
                <a:cs typeface="Times New Roman" panose="02020603050405020304" pitchFamily="18" charset="0"/>
              </a:rPr>
              <a:t> durante </a:t>
            </a:r>
            <a:r>
              <a:rPr lang="es-ES" sz="1500" dirty="0" err="1">
                <a:solidFill>
                  <a:schemeClr val="bg1"/>
                </a:solidFill>
                <a:effectLst/>
                <a:ea typeface="Calibri" panose="020F0502020204030204" pitchFamily="34" charset="0"/>
                <a:cs typeface="Times New Roman" panose="02020603050405020304" pitchFamily="18" charset="0"/>
              </a:rPr>
              <a:t>il</a:t>
            </a:r>
            <a:r>
              <a:rPr lang="es-ES" sz="1500" dirty="0">
                <a:solidFill>
                  <a:schemeClr val="bg1"/>
                </a:solidFill>
                <a:effectLst/>
                <a:ea typeface="Calibri" panose="020F0502020204030204" pitchFamily="34" charset="0"/>
                <a:cs typeface="Times New Roman" panose="02020603050405020304" pitchFamily="18" charset="0"/>
              </a:rPr>
              <a:t> un </a:t>
            </a:r>
            <a:r>
              <a:rPr lang="es-ES" sz="1500" dirty="0" err="1">
                <a:solidFill>
                  <a:schemeClr val="bg1"/>
                </a:solidFill>
                <a:effectLst/>
                <a:ea typeface="Calibri" panose="020F0502020204030204" pitchFamily="34" charset="0"/>
                <a:cs typeface="Times New Roman" panose="02020603050405020304" pitchFamily="18" charset="0"/>
              </a:rPr>
              <a:t>anno</a:t>
            </a:r>
            <a:r>
              <a:rPr lang="es-ES" sz="1500" dirty="0">
                <a:solidFill>
                  <a:schemeClr val="bg1"/>
                </a:solidFill>
                <a:effectLst/>
                <a:ea typeface="Calibri" panose="020F0502020204030204" pitchFamily="34" charset="0"/>
                <a:cs typeface="Times New Roman" panose="02020603050405020304" pitchFamily="18" charset="0"/>
              </a:rPr>
              <a:t> </a:t>
            </a:r>
            <a:r>
              <a:rPr lang="es-ES" sz="1500" dirty="0" err="1">
                <a:solidFill>
                  <a:schemeClr val="bg1"/>
                </a:solidFill>
                <a:effectLst/>
                <a:ea typeface="Calibri" panose="020F0502020204030204" pitchFamily="34" charset="0"/>
                <a:cs typeface="Times New Roman" panose="02020603050405020304" pitchFamily="18" charset="0"/>
              </a:rPr>
              <a:t>naturale</a:t>
            </a:r>
            <a:r>
              <a:rPr lang="es-ES" sz="1500" dirty="0">
                <a:solidFill>
                  <a:schemeClr val="bg1"/>
                </a:solidFill>
                <a:effectLst/>
                <a:ea typeface="Calibri" panose="020F0502020204030204" pitchFamily="34" charset="0"/>
                <a:cs typeface="Times New Roman" panose="02020603050405020304" pitchFamily="18" charset="0"/>
              </a:rPr>
              <a:t> (da 01 </a:t>
            </a:r>
            <a:r>
              <a:rPr lang="es-ES" sz="1500" dirty="0" err="1">
                <a:solidFill>
                  <a:schemeClr val="bg1"/>
                </a:solidFill>
                <a:effectLst/>
                <a:ea typeface="Calibri" panose="020F0502020204030204" pitchFamily="34" charset="0"/>
                <a:cs typeface="Times New Roman" panose="02020603050405020304" pitchFamily="18" charset="0"/>
              </a:rPr>
              <a:t>gennaio</a:t>
            </a:r>
            <a:r>
              <a:rPr lang="es-ES" sz="1500" dirty="0">
                <a:solidFill>
                  <a:schemeClr val="bg1"/>
                </a:solidFill>
                <a:effectLst/>
                <a:ea typeface="Calibri" panose="020F0502020204030204" pitchFamily="34" charset="0"/>
                <a:cs typeface="Times New Roman" panose="02020603050405020304" pitchFamily="18" charset="0"/>
              </a:rPr>
              <a:t> a 31 diciembre).</a:t>
            </a:r>
            <a:endParaRPr lang="it-IT" sz="1500" dirty="0">
              <a:solidFill>
                <a:schemeClr val="bg1"/>
              </a:solidFill>
              <a:effectLst/>
              <a:ea typeface="Calibri" panose="020F0502020204030204" pitchFamily="34" charset="0"/>
              <a:cs typeface="Times New Roman" panose="02020603050405020304" pitchFamily="18" charset="0"/>
            </a:endParaRPr>
          </a:p>
          <a:p>
            <a:pPr>
              <a:lnSpc>
                <a:spcPct val="110000"/>
              </a:lnSpc>
              <a:spcAft>
                <a:spcPts val="800"/>
              </a:spcAft>
            </a:pPr>
            <a:r>
              <a:rPr lang="it-IT" sz="1500" dirty="0">
                <a:solidFill>
                  <a:schemeClr val="bg1"/>
                </a:solidFill>
                <a:effectLst/>
                <a:ea typeface="Calibri" panose="020F0502020204030204" pitchFamily="34" charset="0"/>
                <a:cs typeface="Times New Roman" panose="02020603050405020304" pitchFamily="18" charset="0"/>
              </a:rPr>
              <a:t>Introiti minimi che generano l’ obbligo di presentare la dichiarazione di redditi:</a:t>
            </a:r>
            <a:endParaRPr lang="es-ES" sz="1500" dirty="0">
              <a:solidFill>
                <a:schemeClr val="bg1"/>
              </a:solidFill>
              <a:effectLst/>
              <a:ea typeface="Calibri" panose="020F0502020204030204" pitchFamily="34" charset="0"/>
              <a:cs typeface="Times New Roman" panose="02020603050405020304" pitchFamily="18" charset="0"/>
            </a:endParaRPr>
          </a:p>
          <a:p>
            <a:pPr marL="342900" lvl="0" indent="-342900">
              <a:lnSpc>
                <a:spcPct val="110000"/>
              </a:lnSpc>
              <a:buFont typeface="+mj-lt"/>
              <a:buAutoNum type="alphaLcPeriod"/>
            </a:pPr>
            <a:r>
              <a:rPr lang="it-IT" sz="1500" dirty="0">
                <a:solidFill>
                  <a:schemeClr val="bg1"/>
                </a:solidFill>
                <a:ea typeface="Calibri" panose="020F0502020204030204" pitchFamily="34" charset="0"/>
                <a:cs typeface="Times New Roman" panose="02020603050405020304" pitchFamily="18" charset="0"/>
              </a:rPr>
              <a:t>LAVORATORI AUTONOMI:  con introiti di almeno 1k Euro</a:t>
            </a:r>
            <a:r>
              <a:rPr lang="it-IT" sz="1500" dirty="0">
                <a:solidFill>
                  <a:schemeClr val="bg1"/>
                </a:solidFill>
                <a:effectLst/>
                <a:ea typeface="Calibri" panose="020F0502020204030204" pitchFamily="34" charset="0"/>
                <a:cs typeface="Times New Roman" panose="02020603050405020304" pitchFamily="18" charset="0"/>
              </a:rPr>
              <a:t>;</a:t>
            </a:r>
            <a:endParaRPr lang="es-ES" sz="1500" dirty="0">
              <a:solidFill>
                <a:schemeClr val="bg1"/>
              </a:solidFill>
              <a:effectLst/>
              <a:ea typeface="Calibri" panose="020F0502020204030204" pitchFamily="34" charset="0"/>
              <a:cs typeface="Times New Roman" panose="02020603050405020304" pitchFamily="18" charset="0"/>
            </a:endParaRPr>
          </a:p>
          <a:p>
            <a:pPr marL="342900" lvl="0" indent="-342900">
              <a:lnSpc>
                <a:spcPct val="110000"/>
              </a:lnSpc>
              <a:buFont typeface="+mj-lt"/>
              <a:buAutoNum type="alphaLcPeriod"/>
            </a:pPr>
            <a:r>
              <a:rPr lang="it-IT" sz="1500" dirty="0">
                <a:solidFill>
                  <a:schemeClr val="bg1"/>
                </a:solidFill>
                <a:effectLst/>
                <a:ea typeface="Calibri" panose="020F0502020204030204" pitchFamily="34" charset="0"/>
                <a:cs typeface="Times New Roman" panose="02020603050405020304" pitchFamily="18" charset="0"/>
              </a:rPr>
              <a:t>LAVORATORI DIPENDENTI: (i) Con un unico datore di lavoro, se ricevono almeno 22k Euro, o se vi </a:t>
            </a:r>
            <a:r>
              <a:rPr lang="es-ES" sz="1500" dirty="0">
                <a:solidFill>
                  <a:schemeClr val="bg1"/>
                </a:solidFill>
                <a:effectLst/>
                <a:ea typeface="Calibri" panose="020F0502020204030204" pitchFamily="34" charset="0"/>
                <a:cs typeface="Times New Roman" panose="02020603050405020304" pitchFamily="18" charset="0"/>
              </a:rPr>
              <a:t>é </a:t>
            </a:r>
            <a:r>
              <a:rPr lang="es-ES" sz="1500" dirty="0" err="1">
                <a:solidFill>
                  <a:schemeClr val="bg1"/>
                </a:solidFill>
                <a:effectLst/>
                <a:ea typeface="Calibri" panose="020F0502020204030204" pitchFamily="34" charset="0"/>
                <a:cs typeface="Times New Roman" panose="02020603050405020304" pitchFamily="18" charset="0"/>
              </a:rPr>
              <a:t>piú</a:t>
            </a:r>
            <a:r>
              <a:rPr lang="es-ES" sz="1500" dirty="0">
                <a:solidFill>
                  <a:schemeClr val="bg1"/>
                </a:solidFill>
                <a:effectLst/>
                <a:ea typeface="Calibri" panose="020F0502020204030204" pitchFamily="34" charset="0"/>
                <a:cs typeface="Times New Roman" panose="02020603050405020304" pitchFamily="18" charset="0"/>
              </a:rPr>
              <a:t> di un </a:t>
            </a:r>
            <a:r>
              <a:rPr lang="es-ES" sz="1500" dirty="0" err="1">
                <a:solidFill>
                  <a:schemeClr val="bg1"/>
                </a:solidFill>
                <a:effectLst/>
                <a:ea typeface="Calibri" panose="020F0502020204030204" pitchFamily="34" charset="0"/>
                <a:cs typeface="Times New Roman" panose="02020603050405020304" pitchFamily="18" charset="0"/>
              </a:rPr>
              <a:t>datore</a:t>
            </a:r>
            <a:r>
              <a:rPr lang="es-ES" sz="1500" dirty="0">
                <a:solidFill>
                  <a:schemeClr val="bg1"/>
                </a:solidFill>
                <a:effectLst/>
                <a:ea typeface="Calibri" panose="020F0502020204030204" pitchFamily="34" charset="0"/>
                <a:cs typeface="Times New Roman" panose="02020603050405020304" pitchFamily="18" charset="0"/>
              </a:rPr>
              <a:t> di </a:t>
            </a:r>
            <a:r>
              <a:rPr lang="es-ES" sz="1500" dirty="0" err="1">
                <a:solidFill>
                  <a:schemeClr val="bg1"/>
                </a:solidFill>
                <a:effectLst/>
                <a:ea typeface="Calibri" panose="020F0502020204030204" pitchFamily="34" charset="0"/>
                <a:cs typeface="Times New Roman" panose="02020603050405020304" pitchFamily="18" charset="0"/>
              </a:rPr>
              <a:t>lavoro</a:t>
            </a:r>
            <a:r>
              <a:rPr lang="es-ES" sz="1500" dirty="0">
                <a:solidFill>
                  <a:schemeClr val="bg1"/>
                </a:solidFill>
                <a:effectLst/>
                <a:ea typeface="Calibri" panose="020F0502020204030204" pitchFamily="34" charset="0"/>
                <a:cs typeface="Times New Roman" panose="02020603050405020304" pitchFamily="18" charset="0"/>
              </a:rPr>
              <a:t>, </a:t>
            </a:r>
            <a:r>
              <a:rPr lang="es-ES" sz="1500" dirty="0" err="1">
                <a:solidFill>
                  <a:schemeClr val="bg1"/>
                </a:solidFill>
                <a:effectLst/>
                <a:ea typeface="Calibri" panose="020F0502020204030204" pitchFamily="34" charset="0"/>
                <a:cs typeface="Times New Roman" panose="02020603050405020304" pitchFamily="18" charset="0"/>
              </a:rPr>
              <a:t>essendo</a:t>
            </a:r>
            <a:r>
              <a:rPr lang="es-ES" sz="1500" dirty="0">
                <a:solidFill>
                  <a:schemeClr val="bg1"/>
                </a:solidFill>
                <a:effectLst/>
                <a:ea typeface="Calibri" panose="020F0502020204030204" pitchFamily="34" charset="0"/>
                <a:cs typeface="Times New Roman" panose="02020603050405020304" pitchFamily="18" charset="0"/>
              </a:rPr>
              <a:t> che </a:t>
            </a:r>
            <a:r>
              <a:rPr lang="es-ES" sz="1500" dirty="0" err="1">
                <a:solidFill>
                  <a:schemeClr val="bg1"/>
                </a:solidFill>
                <a:effectLst/>
                <a:ea typeface="Calibri" panose="020F0502020204030204" pitchFamily="34" charset="0"/>
                <a:cs typeface="Times New Roman" panose="02020603050405020304" pitchFamily="18" charset="0"/>
              </a:rPr>
              <a:t>il</a:t>
            </a:r>
            <a:r>
              <a:rPr lang="es-ES" sz="1500" dirty="0">
                <a:solidFill>
                  <a:schemeClr val="bg1"/>
                </a:solidFill>
                <a:effectLst/>
                <a:ea typeface="Calibri" panose="020F0502020204030204" pitchFamily="34" charset="0"/>
                <a:cs typeface="Times New Roman" panose="02020603050405020304" pitchFamily="18" charset="0"/>
              </a:rPr>
              <a:t> </a:t>
            </a:r>
            <a:r>
              <a:rPr lang="es-ES" sz="1500" dirty="0" err="1">
                <a:solidFill>
                  <a:schemeClr val="bg1"/>
                </a:solidFill>
                <a:effectLst/>
                <a:ea typeface="Calibri" panose="020F0502020204030204" pitchFamily="34" charset="0"/>
                <a:cs typeface="Times New Roman" panose="02020603050405020304" pitchFamily="18" charset="0"/>
              </a:rPr>
              <a:t>seconodo</a:t>
            </a:r>
            <a:r>
              <a:rPr lang="es-ES" sz="1500" dirty="0">
                <a:solidFill>
                  <a:schemeClr val="bg1"/>
                </a:solidFill>
                <a:effectLst/>
                <a:ea typeface="Calibri" panose="020F0502020204030204" pitchFamily="34" charset="0"/>
                <a:cs typeface="Times New Roman" panose="02020603050405020304" pitchFamily="18" charset="0"/>
              </a:rPr>
              <a:t> e </a:t>
            </a:r>
            <a:r>
              <a:rPr lang="es-ES" sz="1500" dirty="0" err="1">
                <a:solidFill>
                  <a:schemeClr val="bg1"/>
                </a:solidFill>
                <a:effectLst/>
                <a:ea typeface="Calibri" panose="020F0502020204030204" pitchFamily="34" charset="0"/>
                <a:cs typeface="Times New Roman" panose="02020603050405020304" pitchFamily="18" charset="0"/>
              </a:rPr>
              <a:t>successivi</a:t>
            </a:r>
            <a:r>
              <a:rPr lang="es-ES" sz="1500" dirty="0">
                <a:solidFill>
                  <a:schemeClr val="bg1"/>
                </a:solidFill>
                <a:effectLst/>
                <a:ea typeface="Calibri" panose="020F0502020204030204" pitchFamily="34" charset="0"/>
                <a:cs typeface="Times New Roman" panose="02020603050405020304" pitchFamily="18" charset="0"/>
              </a:rPr>
              <a:t> non </a:t>
            </a:r>
            <a:r>
              <a:rPr lang="es-ES" sz="1500" dirty="0" err="1">
                <a:solidFill>
                  <a:schemeClr val="bg1"/>
                </a:solidFill>
                <a:effectLst/>
                <a:ea typeface="Calibri" panose="020F0502020204030204" pitchFamily="34" charset="0"/>
                <a:cs typeface="Times New Roman" panose="02020603050405020304" pitchFamily="18" charset="0"/>
              </a:rPr>
              <a:t>superino</a:t>
            </a:r>
            <a:r>
              <a:rPr lang="es-ES" sz="1500" dirty="0">
                <a:solidFill>
                  <a:schemeClr val="bg1"/>
                </a:solidFill>
                <a:effectLst/>
                <a:ea typeface="Calibri" panose="020F0502020204030204" pitchFamily="34" charset="0"/>
                <a:cs typeface="Times New Roman" panose="02020603050405020304" pitchFamily="18" charset="0"/>
              </a:rPr>
              <a:t> i 1,5k Euro</a:t>
            </a:r>
            <a:r>
              <a:rPr lang="it-IT" sz="1500" dirty="0">
                <a:solidFill>
                  <a:schemeClr val="bg1"/>
                </a:solidFill>
                <a:effectLst/>
                <a:ea typeface="Calibri" panose="020F0502020204030204" pitchFamily="34" charset="0"/>
                <a:cs typeface="Times New Roman" panose="02020603050405020304" pitchFamily="18" charset="0"/>
              </a:rPr>
              <a:t> (ii) Con pi</a:t>
            </a:r>
            <a:r>
              <a:rPr lang="es-ES" sz="1500" dirty="0">
                <a:solidFill>
                  <a:schemeClr val="bg1"/>
                </a:solidFill>
                <a:effectLst/>
                <a:ea typeface="Calibri" panose="020F0502020204030204" pitchFamily="34" charset="0"/>
                <a:cs typeface="Times New Roman" panose="02020603050405020304" pitchFamily="18" charset="0"/>
              </a:rPr>
              <a:t>ú </a:t>
            </a:r>
            <a:r>
              <a:rPr lang="es-ES" sz="1500" dirty="0" err="1">
                <a:solidFill>
                  <a:schemeClr val="bg1"/>
                </a:solidFill>
                <a:effectLst/>
                <a:ea typeface="Calibri" panose="020F0502020204030204" pitchFamily="34" charset="0"/>
                <a:cs typeface="Times New Roman" panose="02020603050405020304" pitchFamily="18" charset="0"/>
              </a:rPr>
              <a:t>datori</a:t>
            </a:r>
            <a:r>
              <a:rPr lang="es-ES" sz="1500" dirty="0">
                <a:solidFill>
                  <a:schemeClr val="bg1"/>
                </a:solidFill>
                <a:effectLst/>
                <a:ea typeface="Calibri" panose="020F0502020204030204" pitchFamily="34" charset="0"/>
                <a:cs typeface="Times New Roman" panose="02020603050405020304" pitchFamily="18" charset="0"/>
              </a:rPr>
              <a:t> di </a:t>
            </a:r>
            <a:r>
              <a:rPr lang="es-ES" sz="1500" dirty="0" err="1">
                <a:solidFill>
                  <a:schemeClr val="bg1"/>
                </a:solidFill>
                <a:effectLst/>
                <a:ea typeface="Calibri" panose="020F0502020204030204" pitchFamily="34" charset="0"/>
                <a:cs typeface="Times New Roman" panose="02020603050405020304" pitchFamily="18" charset="0"/>
              </a:rPr>
              <a:t>lavoro</a:t>
            </a:r>
            <a:r>
              <a:rPr lang="es-ES" sz="1500" dirty="0">
                <a:solidFill>
                  <a:schemeClr val="bg1"/>
                </a:solidFill>
                <a:effectLst/>
                <a:ea typeface="Calibri" panose="020F0502020204030204" pitchFamily="34" charset="0"/>
                <a:cs typeface="Times New Roman" panose="02020603050405020304" pitchFamily="18" charset="0"/>
              </a:rPr>
              <a:t> se </a:t>
            </a:r>
            <a:r>
              <a:rPr lang="es-ES" sz="1500" dirty="0" err="1">
                <a:solidFill>
                  <a:schemeClr val="bg1"/>
                </a:solidFill>
                <a:effectLst/>
                <a:ea typeface="Calibri" panose="020F0502020204030204" pitchFamily="34" charset="0"/>
                <a:cs typeface="Times New Roman" panose="02020603050405020304" pitchFamily="18" charset="0"/>
              </a:rPr>
              <a:t>ricevono</a:t>
            </a:r>
            <a:r>
              <a:rPr lang="es-ES" sz="1500" dirty="0">
                <a:solidFill>
                  <a:schemeClr val="bg1"/>
                </a:solidFill>
                <a:effectLst/>
                <a:ea typeface="Calibri" panose="020F0502020204030204" pitchFamily="34" charset="0"/>
                <a:cs typeface="Times New Roman" panose="02020603050405020304" pitchFamily="18" charset="0"/>
              </a:rPr>
              <a:t> al meno 14k Euro.</a:t>
            </a:r>
          </a:p>
          <a:p>
            <a:pPr marL="342900" lvl="0" indent="-342900">
              <a:lnSpc>
                <a:spcPct val="110000"/>
              </a:lnSpc>
              <a:spcAft>
                <a:spcPts val="800"/>
              </a:spcAft>
              <a:buFont typeface="+mj-lt"/>
              <a:buAutoNum type="alphaLcPeriod"/>
            </a:pPr>
            <a:r>
              <a:rPr lang="it-IT" sz="1500" dirty="0">
                <a:solidFill>
                  <a:schemeClr val="bg1"/>
                </a:solidFill>
                <a:effectLst/>
                <a:ea typeface="Calibri" panose="020F0502020204030204" pitchFamily="34" charset="0"/>
                <a:cs typeface="Times New Roman" panose="02020603050405020304" pitchFamily="18" charset="0"/>
              </a:rPr>
              <a:t>PENSIONATI</a:t>
            </a:r>
            <a:r>
              <a:rPr lang="es-ES" sz="1500" dirty="0">
                <a:solidFill>
                  <a:schemeClr val="bg1"/>
                </a:solidFill>
                <a:effectLst/>
                <a:ea typeface="Calibri" panose="020F0502020204030204" pitchFamily="34" charset="0"/>
                <a:cs typeface="Times New Roman" panose="02020603050405020304" pitchFamily="18" charset="0"/>
              </a:rPr>
              <a:t>: Con </a:t>
            </a:r>
            <a:r>
              <a:rPr lang="es-ES" sz="1500" dirty="0" err="1">
                <a:solidFill>
                  <a:schemeClr val="bg1"/>
                </a:solidFill>
                <a:effectLst/>
                <a:ea typeface="Calibri" panose="020F0502020204030204" pitchFamily="34" charset="0"/>
                <a:cs typeface="Times New Roman" panose="02020603050405020304" pitchFamily="18" charset="0"/>
              </a:rPr>
              <a:t>introiti</a:t>
            </a:r>
            <a:r>
              <a:rPr lang="es-ES" sz="1500" dirty="0">
                <a:solidFill>
                  <a:schemeClr val="bg1"/>
                </a:solidFill>
                <a:effectLst/>
                <a:ea typeface="Calibri" panose="020F0502020204030204" pitchFamily="34" charset="0"/>
                <a:cs typeface="Times New Roman" panose="02020603050405020304" pitchFamily="18" charset="0"/>
              </a:rPr>
              <a:t> di almeno 22k, o se </a:t>
            </a:r>
            <a:r>
              <a:rPr lang="es-ES" sz="1500" dirty="0" err="1">
                <a:solidFill>
                  <a:schemeClr val="bg1"/>
                </a:solidFill>
                <a:effectLst/>
                <a:ea typeface="Calibri" panose="020F0502020204030204" pitchFamily="34" charset="0"/>
                <a:cs typeface="Times New Roman" panose="02020603050405020304" pitchFamily="18" charset="0"/>
              </a:rPr>
              <a:t>multipensionati</a:t>
            </a:r>
            <a:r>
              <a:rPr lang="es-ES" sz="1500" dirty="0">
                <a:solidFill>
                  <a:schemeClr val="bg1"/>
                </a:solidFill>
                <a:effectLst/>
                <a:ea typeface="Calibri" panose="020F0502020204030204" pitchFamily="34" charset="0"/>
                <a:cs typeface="Times New Roman" panose="02020603050405020304" pitchFamily="18" charset="0"/>
              </a:rPr>
              <a:t> di 14k.</a:t>
            </a:r>
          </a:p>
          <a:p>
            <a:pPr marL="342900" lvl="0" indent="-342900">
              <a:lnSpc>
                <a:spcPct val="110000"/>
              </a:lnSpc>
              <a:spcAft>
                <a:spcPts val="800"/>
              </a:spcAft>
              <a:buFont typeface="+mj-lt"/>
              <a:buAutoNum type="alphaLcPeriod"/>
            </a:pPr>
            <a:r>
              <a:rPr lang="it-IT" sz="1500" dirty="0">
                <a:solidFill>
                  <a:schemeClr val="bg1"/>
                </a:solidFill>
                <a:effectLst/>
                <a:ea typeface="Calibri" panose="020F0502020204030204" pitchFamily="34" charset="0"/>
                <a:cs typeface="Times New Roman" panose="02020603050405020304" pitchFamily="18" charset="0"/>
              </a:rPr>
              <a:t>PENSIONI COMPENSATORIE: 14k, se sono non esenti.</a:t>
            </a:r>
          </a:p>
          <a:p>
            <a:pPr marL="342900" lvl="0" indent="-342900">
              <a:lnSpc>
                <a:spcPct val="110000"/>
              </a:lnSpc>
              <a:spcAft>
                <a:spcPts val="800"/>
              </a:spcAft>
              <a:buFont typeface="+mj-lt"/>
              <a:buAutoNum type="alphaLcPeriod"/>
            </a:pPr>
            <a:r>
              <a:rPr lang="it-IT" sz="1500" dirty="0">
                <a:solidFill>
                  <a:schemeClr val="bg1"/>
                </a:solidFill>
                <a:ea typeface="Calibri" panose="020F0502020204030204" pitchFamily="34" charset="0"/>
                <a:cs typeface="Times New Roman" panose="02020603050405020304" pitchFamily="18" charset="0"/>
              </a:rPr>
              <a:t>AMMINISTRATORI DI SOCIETA CHE FATTURANO MENO DI 100k: 14k</a:t>
            </a:r>
          </a:p>
          <a:p>
            <a:pPr marL="342900" lvl="0" indent="-342900">
              <a:lnSpc>
                <a:spcPct val="110000"/>
              </a:lnSpc>
              <a:spcAft>
                <a:spcPts val="800"/>
              </a:spcAft>
              <a:buFont typeface="+mj-lt"/>
              <a:buAutoNum type="alphaLcPeriod"/>
            </a:pPr>
            <a:r>
              <a:rPr lang="it-IT" sz="1500" dirty="0">
                <a:solidFill>
                  <a:schemeClr val="bg1"/>
                </a:solidFill>
                <a:ea typeface="Calibri" panose="020F0502020204030204" pitchFamily="34" charset="0"/>
                <a:cs typeface="Times New Roman" panose="02020603050405020304" pitchFamily="18" charset="0"/>
              </a:rPr>
              <a:t>INTROITI PER CORSI, CONFERENZE, OPERE ARTISTICHE, SCIENTIFICHE, LETTERARIE: 14k.</a:t>
            </a:r>
          </a:p>
          <a:p>
            <a:pPr marL="342900" lvl="0" indent="-342900">
              <a:lnSpc>
                <a:spcPct val="110000"/>
              </a:lnSpc>
              <a:spcAft>
                <a:spcPts val="800"/>
              </a:spcAft>
              <a:buFont typeface="+mj-lt"/>
              <a:buAutoNum type="alphaLcPeriod"/>
            </a:pPr>
            <a:r>
              <a:rPr lang="it-IT" sz="1500" dirty="0">
                <a:solidFill>
                  <a:schemeClr val="bg1"/>
                </a:solidFill>
                <a:ea typeface="Calibri" panose="020F0502020204030204" pitchFamily="34" charset="0"/>
                <a:cs typeface="Times New Roman" panose="02020603050405020304" pitchFamily="18" charset="0"/>
              </a:rPr>
              <a:t>REDDITI DI FONDI, AZIONI : 1,6k, se hanno gia subito ritenuta.</a:t>
            </a:r>
          </a:p>
          <a:p>
            <a:pPr marL="342900" lvl="0" indent="-342900">
              <a:lnSpc>
                <a:spcPct val="110000"/>
              </a:lnSpc>
              <a:spcAft>
                <a:spcPts val="800"/>
              </a:spcAft>
              <a:buFont typeface="+mj-lt"/>
              <a:buAutoNum type="alphaLcPeriod"/>
            </a:pPr>
            <a:r>
              <a:rPr lang="it-IT" sz="1500" dirty="0">
                <a:solidFill>
                  <a:schemeClr val="bg1"/>
                </a:solidFill>
                <a:ea typeface="Calibri" panose="020F0502020204030204" pitchFamily="34" charset="0"/>
                <a:cs typeface="Times New Roman" panose="02020603050405020304" pitchFamily="18" charset="0"/>
              </a:rPr>
              <a:t>REDDITI PRESUNTI PER  GLI INMOBILI, BUONI DEL TESORO, AYUTI PUBBLICI: 1k, la somma di tutti essi.</a:t>
            </a:r>
          </a:p>
          <a:p>
            <a:pPr marL="342900" lvl="0" indent="-342900">
              <a:lnSpc>
                <a:spcPct val="110000"/>
              </a:lnSpc>
              <a:spcAft>
                <a:spcPts val="800"/>
              </a:spcAft>
              <a:buFont typeface="+mj-lt"/>
              <a:buAutoNum type="alphaLcPeriod"/>
            </a:pPr>
            <a:r>
              <a:rPr lang="it-IT" sz="1500" dirty="0">
                <a:solidFill>
                  <a:schemeClr val="bg1"/>
                </a:solidFill>
                <a:ea typeface="Calibri" panose="020F0502020204030204" pitchFamily="34" charset="0"/>
                <a:cs typeface="Times New Roman" panose="02020603050405020304" pitchFamily="18" charset="0"/>
              </a:rPr>
              <a:t>REDDITI INMOBILI: 1k</a:t>
            </a:r>
          </a:p>
          <a:p>
            <a:pPr marL="342900" lvl="0" indent="-342900">
              <a:lnSpc>
                <a:spcPct val="110000"/>
              </a:lnSpc>
              <a:spcAft>
                <a:spcPts val="800"/>
              </a:spcAft>
              <a:buFont typeface="+mj-lt"/>
              <a:buAutoNum type="alphaLcPeriod"/>
            </a:pPr>
            <a:endParaRPr lang="it-IT" sz="1500" dirty="0">
              <a:solidFill>
                <a:schemeClr val="bg1"/>
              </a:solidFill>
              <a:effectLst/>
              <a:ea typeface="Calibri" panose="020F0502020204030204" pitchFamily="34" charset="0"/>
              <a:cs typeface="Times New Roman" panose="02020603050405020304" pitchFamily="18" charset="0"/>
            </a:endParaRPr>
          </a:p>
          <a:p>
            <a:pPr marL="742950" lvl="1" indent="-285750">
              <a:lnSpc>
                <a:spcPct val="110000"/>
              </a:lnSpc>
            </a:pPr>
            <a:endParaRPr lang="it-IT" sz="1000" dirty="0">
              <a:solidFill>
                <a:schemeClr val="bg1"/>
              </a:solidFill>
            </a:endParaRPr>
          </a:p>
        </p:txBody>
      </p:sp>
      <p:pic>
        <p:nvPicPr>
          <p:cNvPr id="4" name="Imagen 3">
            <a:extLst>
              <a:ext uri="{FF2B5EF4-FFF2-40B4-BE49-F238E27FC236}">
                <a16:creationId xmlns:a16="http://schemas.microsoft.com/office/drawing/2014/main" id="{4D5D6173-0319-2E27-9479-8D3C06A13C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279155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9A8DF-E8F9-443A-83F6-6462E8FB37D8}"/>
              </a:ext>
            </a:extLst>
          </p:cNvPr>
          <p:cNvSpPr>
            <a:spLocks noGrp="1"/>
          </p:cNvSpPr>
          <p:nvPr>
            <p:ph type="title"/>
          </p:nvPr>
        </p:nvSpPr>
        <p:spPr>
          <a:xfrm>
            <a:off x="882651" y="977028"/>
            <a:ext cx="3333410" cy="5237503"/>
          </a:xfrm>
        </p:spPr>
        <p:txBody>
          <a:bodyPr anchor="ctr">
            <a:normAutofit/>
          </a:bodyPr>
          <a:lstStyle/>
          <a:p>
            <a:r>
              <a:rPr lang="en-US" dirty="0"/>
              <a:t>CASI IN CUI SI DEVE PRESENTARE IL MODULO ANCHE SE NON SI ARRIVA AI MINIMI</a:t>
            </a:r>
          </a:p>
        </p:txBody>
      </p:sp>
      <p:sp>
        <p:nvSpPr>
          <p:cNvPr id="24" name="Rectangle 23">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ADC809-B0D1-4C43-A3B7-B61755912FDC}"/>
              </a:ext>
            </a:extLst>
          </p:cNvPr>
          <p:cNvSpPr>
            <a:spLocks noGrp="1"/>
          </p:cNvSpPr>
          <p:nvPr>
            <p:ph idx="1"/>
          </p:nvPr>
        </p:nvSpPr>
        <p:spPr>
          <a:xfrm>
            <a:off x="5791954" y="977029"/>
            <a:ext cx="5428789" cy="5237503"/>
          </a:xfrm>
        </p:spPr>
        <p:txBody>
          <a:bodyPr anchor="ctr">
            <a:normAutofit/>
          </a:bodyPr>
          <a:lstStyle/>
          <a:p>
            <a:pPr marL="0" indent="0">
              <a:lnSpc>
                <a:spcPct val="110000"/>
              </a:lnSpc>
              <a:spcAft>
                <a:spcPts val="800"/>
              </a:spcAft>
              <a:buNone/>
            </a:pPr>
            <a:r>
              <a:rPr lang="it-IT" sz="1400" dirty="0">
                <a:solidFill>
                  <a:schemeClr val="bg1"/>
                </a:solidFill>
                <a:ea typeface="Calibri" panose="020F0502020204030204" pitchFamily="34" charset="0"/>
                <a:cs typeface="Times New Roman" panose="02020603050405020304" pitchFamily="18" charset="0"/>
              </a:rPr>
              <a:t>In ogni caso va presentato il modulo se: </a:t>
            </a:r>
          </a:p>
          <a:p>
            <a:pPr marL="342900" indent="-342900">
              <a:lnSpc>
                <a:spcPct val="110000"/>
              </a:lnSpc>
              <a:spcAft>
                <a:spcPts val="800"/>
              </a:spcAft>
              <a:buAutoNum type="arabicParenR"/>
            </a:pPr>
            <a:r>
              <a:rPr lang="it-IT" sz="1400" dirty="0">
                <a:solidFill>
                  <a:schemeClr val="bg1"/>
                </a:solidFill>
                <a:effectLst/>
                <a:ea typeface="Calibri" panose="020F0502020204030204" pitchFamily="34" charset="0"/>
                <a:cs typeface="Times New Roman" panose="02020603050405020304" pitchFamily="18" charset="0"/>
              </a:rPr>
              <a:t>Se si ha diritto a deduzioni per acquisizione della casa.</a:t>
            </a:r>
          </a:p>
          <a:p>
            <a:pPr marL="342900" indent="-342900">
              <a:lnSpc>
                <a:spcPct val="110000"/>
              </a:lnSpc>
              <a:spcAft>
                <a:spcPts val="800"/>
              </a:spcAft>
              <a:buAutoNum type="arabicParenR"/>
            </a:pPr>
            <a:r>
              <a:rPr lang="it-IT" sz="1400" dirty="0">
                <a:solidFill>
                  <a:schemeClr val="bg1"/>
                </a:solidFill>
                <a:ea typeface="Calibri" panose="020F0502020204030204" pitchFamily="34" charset="0"/>
                <a:cs typeface="Times New Roman" panose="02020603050405020304" pitchFamily="18" charset="0"/>
              </a:rPr>
              <a:t>Se si ha diritto a deduzioni per piani di pensioni e strumenti simili. </a:t>
            </a:r>
          </a:p>
          <a:p>
            <a:pPr marL="342900" indent="-342900">
              <a:lnSpc>
                <a:spcPct val="110000"/>
              </a:lnSpc>
              <a:spcAft>
                <a:spcPts val="800"/>
              </a:spcAft>
              <a:buAutoNum type="arabicParenR"/>
            </a:pPr>
            <a:r>
              <a:rPr lang="it-IT" sz="1400" dirty="0">
                <a:solidFill>
                  <a:schemeClr val="bg1"/>
                </a:solidFill>
                <a:effectLst/>
                <a:ea typeface="Calibri" panose="020F0502020204030204" pitchFamily="34" charset="0"/>
                <a:cs typeface="Times New Roman" panose="02020603050405020304" pitchFamily="18" charset="0"/>
              </a:rPr>
              <a:t>Se si ha il diritto di deduzioni per DOPPIA IMPOSIZIONE.</a:t>
            </a:r>
          </a:p>
          <a:p>
            <a:pPr marL="342900" indent="-342900">
              <a:lnSpc>
                <a:spcPct val="110000"/>
              </a:lnSpc>
              <a:spcAft>
                <a:spcPts val="800"/>
              </a:spcAft>
              <a:buAutoNum type="arabicParenR"/>
            </a:pPr>
            <a:r>
              <a:rPr lang="it-IT" sz="1400" dirty="0">
                <a:solidFill>
                  <a:schemeClr val="bg1"/>
                </a:solidFill>
                <a:ea typeface="Calibri" panose="020F0502020204030204" pitchFamily="34" charset="0"/>
                <a:cs typeface="Times New Roman" panose="02020603050405020304" pitchFamily="18" charset="0"/>
              </a:rPr>
              <a:t>Se si chiede la devoluzione delle ritenute in eccesso</a:t>
            </a:r>
            <a:r>
              <a:rPr lang="it-IT" sz="1400" dirty="0">
                <a:solidFill>
                  <a:schemeClr val="bg1"/>
                </a:solidFill>
                <a:effectLst/>
                <a:ea typeface="Calibri" panose="020F0502020204030204" pitchFamily="34" charset="0"/>
                <a:cs typeface="Times New Roman" panose="02020603050405020304" pitchFamily="18" charset="0"/>
              </a:rPr>
              <a:t>Il Mod. 720 ed il suo regime sanzionatorio ha assurto alle cronache internazionali UE un paio di anni fa perché  stato oggetto di una censura con disapplicazione da parte della Corte di Giustizia Europea</a:t>
            </a:r>
            <a:endParaRPr lang="es-ES" sz="1400" dirty="0">
              <a:solidFill>
                <a:schemeClr val="bg1"/>
              </a:solidFill>
              <a:effectLst/>
              <a:ea typeface="Calibri" panose="020F0502020204030204" pitchFamily="34" charset="0"/>
              <a:cs typeface="Times New Roman" panose="02020603050405020304" pitchFamily="18" charset="0"/>
            </a:endParaRPr>
          </a:p>
          <a:p>
            <a:pPr>
              <a:lnSpc>
                <a:spcPct val="110000"/>
              </a:lnSpc>
              <a:spcAft>
                <a:spcPts val="800"/>
              </a:spcAft>
            </a:pPr>
            <a:endParaRPr lang="es-ES" sz="1000" b="1" dirty="0">
              <a:solidFill>
                <a:schemeClr val="bg1"/>
              </a:solidFill>
              <a:latin typeface="Open Sans" panose="020B0606030504020204" pitchFamily="34" charset="0"/>
            </a:endParaRPr>
          </a:p>
          <a:p>
            <a:pPr marL="742950" lvl="1" indent="-285750">
              <a:lnSpc>
                <a:spcPct val="110000"/>
              </a:lnSpc>
            </a:pPr>
            <a:endParaRPr lang="es-ES" sz="1000" dirty="0">
              <a:solidFill>
                <a:schemeClr val="bg1"/>
              </a:solidFill>
              <a:latin typeface="Open Sans" panose="020B0606030504020204" pitchFamily="34" charset="0"/>
            </a:endParaRPr>
          </a:p>
          <a:p>
            <a:pPr marL="742950" lvl="1" indent="-285750">
              <a:lnSpc>
                <a:spcPct val="110000"/>
              </a:lnSpc>
            </a:pPr>
            <a:endParaRPr lang="it-IT" sz="1000" dirty="0">
              <a:solidFill>
                <a:schemeClr val="bg1"/>
              </a:solidFill>
            </a:endParaRPr>
          </a:p>
        </p:txBody>
      </p:sp>
      <p:pic>
        <p:nvPicPr>
          <p:cNvPr id="4" name="Imagen 3">
            <a:extLst>
              <a:ext uri="{FF2B5EF4-FFF2-40B4-BE49-F238E27FC236}">
                <a16:creationId xmlns:a16="http://schemas.microsoft.com/office/drawing/2014/main" id="{F650E94B-5FAA-5ED5-0F76-3BDFA6BFF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376003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E39A8DF-E8F9-443A-83F6-6462E8FB37D8}"/>
              </a:ext>
            </a:extLst>
          </p:cNvPr>
          <p:cNvSpPr>
            <a:spLocks noGrp="1"/>
          </p:cNvSpPr>
          <p:nvPr>
            <p:ph type="title"/>
          </p:nvPr>
        </p:nvSpPr>
        <p:spPr>
          <a:xfrm>
            <a:off x="1451579" y="2303047"/>
            <a:ext cx="3272093" cy="2674198"/>
          </a:xfrm>
        </p:spPr>
        <p:txBody>
          <a:bodyPr anchor="t">
            <a:normAutofit/>
          </a:bodyPr>
          <a:lstStyle/>
          <a:p>
            <a:r>
              <a:rPr lang="it-IT" sz="2500" dirty="0">
                <a:latin typeface="Times New Roman" panose="02020603050405020304" pitchFamily="18" charset="0"/>
                <a:cs typeface="Times New Roman" panose="02020603050405020304" pitchFamily="18" charset="0"/>
              </a:rPr>
              <a:t>Come e QUANDO si presenta il modulo 100-d</a:t>
            </a:r>
            <a:br>
              <a:rPr lang="it-IT" sz="2500" dirty="0"/>
            </a:br>
            <a:endParaRPr lang="en-US" sz="2500" dirty="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3D1909D-5F17-EB93-FDB6-96CB0B4B9014}"/>
              </a:ext>
            </a:extLst>
          </p:cNvPr>
          <p:cNvGraphicFramePr>
            <a:graphicFrameLocks noGrp="1"/>
          </p:cNvGraphicFramePr>
          <p:nvPr>
            <p:ph idx="1"/>
            <p:extLst>
              <p:ext uri="{D42A27DB-BD31-4B8C-83A1-F6EECF244321}">
                <p14:modId xmlns:p14="http://schemas.microsoft.com/office/powerpoint/2010/main" val="372186207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0984AAF1-5F41-794C-EAB6-938B3668D0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68019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3F776FFB-B582-1978-8146-CE186CC6ED88}"/>
              </a:ext>
            </a:extLst>
          </p:cNvPr>
          <p:cNvSpPr>
            <a:spLocks noGrp="1"/>
          </p:cNvSpPr>
          <p:nvPr>
            <p:ph type="title"/>
          </p:nvPr>
        </p:nvSpPr>
        <p:spPr>
          <a:xfrm>
            <a:off x="8614504" y="1240076"/>
            <a:ext cx="2940187" cy="4584527"/>
          </a:xfrm>
        </p:spPr>
        <p:txBody>
          <a:bodyPr vert="horz" lIns="91440" tIns="45720" rIns="91440" bIns="45720" rtlCol="0" anchor="t">
            <a:normAutofit/>
          </a:bodyPr>
          <a:lstStyle/>
          <a:p>
            <a:pPr defTabSz="914400"/>
            <a:r>
              <a:rPr lang="en-US" sz="2700" b="0" i="0" kern="1200" cap="all" dirty="0" err="1">
                <a:solidFill>
                  <a:srgbClr val="FFFFFF"/>
                </a:solidFill>
                <a:effectLst/>
                <a:latin typeface="+mj-lt"/>
                <a:ea typeface="+mj-ea"/>
                <a:cs typeface="+mj-cs"/>
              </a:rPr>
              <a:t>Modalità</a:t>
            </a:r>
            <a:r>
              <a:rPr lang="en-US" sz="2700" b="0" i="0" kern="1200" cap="all" dirty="0">
                <a:solidFill>
                  <a:srgbClr val="FFFFFF"/>
                </a:solidFill>
                <a:effectLst/>
                <a:latin typeface="+mj-lt"/>
                <a:ea typeface="+mj-ea"/>
                <a:cs typeface="+mj-cs"/>
              </a:rPr>
              <a:t> </a:t>
            </a:r>
            <a:r>
              <a:rPr lang="en-US" sz="2700" b="0" i="0" kern="1200" cap="all" dirty="0" err="1">
                <a:solidFill>
                  <a:srgbClr val="FFFFFF"/>
                </a:solidFill>
                <a:effectLst/>
                <a:latin typeface="+mj-lt"/>
                <a:ea typeface="+mj-ea"/>
                <a:cs typeface="+mj-cs"/>
              </a:rPr>
              <a:t>della</a:t>
            </a:r>
            <a:r>
              <a:rPr lang="en-US" sz="2700" b="0" i="0" kern="1200" cap="all" dirty="0">
                <a:solidFill>
                  <a:srgbClr val="FFFFFF"/>
                </a:solidFill>
                <a:effectLst/>
                <a:latin typeface="+mj-lt"/>
                <a:ea typeface="+mj-ea"/>
                <a:cs typeface="+mj-cs"/>
              </a:rPr>
              <a:t> </a:t>
            </a:r>
            <a:r>
              <a:rPr lang="en-US" sz="2700" b="0" i="0" kern="1200" cap="all" dirty="0" err="1">
                <a:solidFill>
                  <a:srgbClr val="FFFFFF"/>
                </a:solidFill>
                <a:effectLst/>
                <a:latin typeface="+mj-lt"/>
                <a:ea typeface="+mj-ea"/>
                <a:cs typeface="+mj-cs"/>
              </a:rPr>
              <a:t>dichiarazione</a:t>
            </a:r>
            <a:r>
              <a:rPr lang="en-US" sz="2700" b="0" i="0" kern="1200" cap="all" dirty="0">
                <a:solidFill>
                  <a:srgbClr val="FFFFFF"/>
                </a:solidFill>
                <a:effectLst/>
                <a:latin typeface="+mj-lt"/>
                <a:ea typeface="+mj-ea"/>
                <a:cs typeface="+mj-cs"/>
              </a:rPr>
              <a:t> </a:t>
            </a:r>
            <a:r>
              <a:rPr lang="en-US" sz="2700" b="0" i="0" kern="1200" cap="all" dirty="0" err="1">
                <a:solidFill>
                  <a:srgbClr val="FFFFFF"/>
                </a:solidFill>
                <a:effectLst/>
                <a:latin typeface="+mj-lt"/>
                <a:ea typeface="+mj-ea"/>
                <a:cs typeface="+mj-cs"/>
              </a:rPr>
              <a:t>dei</a:t>
            </a:r>
            <a:r>
              <a:rPr lang="en-US" sz="2700" b="0" i="0" kern="1200" cap="all" dirty="0">
                <a:solidFill>
                  <a:srgbClr val="FFFFFF"/>
                </a:solidFill>
                <a:effectLst/>
                <a:latin typeface="+mj-lt"/>
                <a:ea typeface="+mj-ea"/>
                <a:cs typeface="+mj-cs"/>
              </a:rPr>
              <a:t> </a:t>
            </a:r>
            <a:r>
              <a:rPr lang="en-US" sz="2700" b="0" i="0" kern="1200" cap="all" dirty="0" err="1">
                <a:solidFill>
                  <a:srgbClr val="FFFFFF"/>
                </a:solidFill>
                <a:effectLst/>
                <a:latin typeface="+mj-lt"/>
                <a:ea typeface="+mj-ea"/>
                <a:cs typeface="+mj-cs"/>
              </a:rPr>
              <a:t>redditi</a:t>
            </a:r>
            <a:endParaRPr lang="en-US" sz="2700" b="0" i="0" kern="1200" cap="all" dirty="0">
              <a:solidFill>
                <a:srgbClr val="FFFFFF"/>
              </a:solidFill>
              <a:effectLst/>
              <a:latin typeface="+mj-lt"/>
              <a:ea typeface="+mj-ea"/>
              <a:cs typeface="+mj-cs"/>
            </a:endParaRPr>
          </a:p>
        </p:txBody>
      </p:sp>
      <p:sp>
        <p:nvSpPr>
          <p:cNvPr id="10" name="CuadroTexto 11">
            <a:extLst>
              <a:ext uri="{FF2B5EF4-FFF2-40B4-BE49-F238E27FC236}">
                <a16:creationId xmlns:a16="http://schemas.microsoft.com/office/drawing/2014/main" id="{03C469BD-7BB1-64C4-8F4B-EBEC50F0ADF3}"/>
              </a:ext>
            </a:extLst>
          </p:cNvPr>
          <p:cNvSpPr txBox="1"/>
          <p:nvPr/>
        </p:nvSpPr>
        <p:spPr>
          <a:xfrm>
            <a:off x="1451579" y="1240077"/>
            <a:ext cx="6034827" cy="4916465"/>
          </a:xfrm>
          <a:prstGeom prst="rect">
            <a:avLst/>
          </a:prstGeom>
        </p:spPr>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endParaRPr lang="en-US" dirty="0"/>
          </a:p>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INDIVIDUALE. In modo </a:t>
            </a:r>
            <a:r>
              <a:rPr lang="en-US" dirty="0" err="1"/>
              <a:t>indipendente</a:t>
            </a:r>
            <a:r>
              <a:rPr lang="en-US" dirty="0"/>
              <a:t> rispetto al </a:t>
            </a:r>
            <a:r>
              <a:rPr lang="en-US" dirty="0" err="1"/>
              <a:t>coniuge</a:t>
            </a:r>
            <a:r>
              <a:rPr lang="en-US" dirty="0"/>
              <a:t>.</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dirty="0"/>
          </a:p>
          <a:p>
            <a:pPr marL="285750" indent="-228600" defTabSz="914400">
              <a:lnSpc>
                <a:spcPct val="120000"/>
              </a:lnSpc>
              <a:spcAft>
                <a:spcPts val="600"/>
              </a:spcAft>
              <a:buClr>
                <a:schemeClr val="accent1"/>
              </a:buClr>
              <a:buSzPct val="100000"/>
              <a:buFont typeface="Arial" panose="020B0604020202020204" pitchFamily="34" charset="0"/>
              <a:buChar char="•"/>
            </a:pPr>
            <a:r>
              <a:rPr lang="en-US" dirty="0"/>
              <a:t>CONGIUNTA. Se vi </a:t>
            </a:r>
            <a:r>
              <a:rPr lang="es-ES" dirty="0"/>
              <a:t>é </a:t>
            </a:r>
            <a:r>
              <a:rPr lang="es-ES" dirty="0" err="1"/>
              <a:t>nucleo</a:t>
            </a:r>
            <a:r>
              <a:rPr lang="es-ES" dirty="0"/>
              <a:t> </a:t>
            </a:r>
            <a:r>
              <a:rPr lang="es-ES" dirty="0" err="1"/>
              <a:t>familiare</a:t>
            </a:r>
            <a:r>
              <a:rPr lang="es-ES" dirty="0"/>
              <a:t>: </a:t>
            </a:r>
          </a:p>
          <a:p>
            <a:pPr marL="57150" defTabSz="914400">
              <a:lnSpc>
                <a:spcPct val="120000"/>
              </a:lnSpc>
              <a:spcAft>
                <a:spcPts val="600"/>
              </a:spcAft>
              <a:buClr>
                <a:schemeClr val="accent1"/>
              </a:buClr>
              <a:buSzPct val="100000"/>
            </a:pPr>
            <a:r>
              <a:rPr lang="es-ES" dirty="0"/>
              <a:t>-</a:t>
            </a:r>
            <a:r>
              <a:rPr lang="es-ES" dirty="0" err="1"/>
              <a:t>Coniugi</a:t>
            </a:r>
            <a:r>
              <a:rPr lang="es-ES" dirty="0"/>
              <a:t> non </a:t>
            </a:r>
            <a:r>
              <a:rPr lang="es-ES" dirty="0" err="1"/>
              <a:t>separati</a:t>
            </a:r>
            <a:r>
              <a:rPr lang="es-ES" dirty="0"/>
              <a:t> legalmente + </a:t>
            </a:r>
            <a:r>
              <a:rPr lang="es-ES" dirty="0" err="1"/>
              <a:t>figli</a:t>
            </a:r>
            <a:r>
              <a:rPr lang="es-ES" dirty="0"/>
              <a:t> </a:t>
            </a:r>
            <a:r>
              <a:rPr lang="es-ES" dirty="0" err="1"/>
              <a:t>minorenni</a:t>
            </a:r>
            <a:r>
              <a:rPr lang="es-ES" dirty="0"/>
              <a:t> non </a:t>
            </a:r>
            <a:r>
              <a:rPr lang="es-ES" dirty="0" err="1"/>
              <a:t>emancipati</a:t>
            </a:r>
            <a:r>
              <a:rPr lang="es-ES" dirty="0"/>
              <a:t> o </a:t>
            </a:r>
            <a:r>
              <a:rPr lang="es-ES" dirty="0" err="1"/>
              <a:t>maggiorenni</a:t>
            </a:r>
            <a:r>
              <a:rPr lang="es-ES" dirty="0"/>
              <a:t> </a:t>
            </a:r>
            <a:r>
              <a:rPr lang="es-ES" dirty="0" err="1"/>
              <a:t>incapacitá</a:t>
            </a:r>
            <a:r>
              <a:rPr lang="es-ES" dirty="0"/>
              <a:t> </a:t>
            </a:r>
            <a:r>
              <a:rPr lang="es-ES" dirty="0" err="1"/>
              <a:t>dettata</a:t>
            </a:r>
            <a:r>
              <a:rPr lang="es-ES" dirty="0"/>
              <a:t> </a:t>
            </a:r>
            <a:r>
              <a:rPr lang="es-ES" dirty="0" err="1"/>
              <a:t>dal</a:t>
            </a:r>
            <a:r>
              <a:rPr lang="es-ES" dirty="0"/>
              <a:t> </a:t>
            </a:r>
            <a:r>
              <a:rPr lang="es-ES" dirty="0" err="1"/>
              <a:t>giudice</a:t>
            </a:r>
            <a:r>
              <a:rPr lang="es-ES" dirty="0"/>
              <a:t>.</a:t>
            </a:r>
          </a:p>
          <a:p>
            <a:pPr marL="57150" defTabSz="914400">
              <a:lnSpc>
                <a:spcPct val="120000"/>
              </a:lnSpc>
              <a:spcAft>
                <a:spcPts val="600"/>
              </a:spcAft>
              <a:buClr>
                <a:schemeClr val="accent1"/>
              </a:buClr>
              <a:buSzPct val="100000"/>
            </a:pPr>
            <a:r>
              <a:rPr lang="es-ES" dirty="0"/>
              <a:t>-</a:t>
            </a:r>
            <a:r>
              <a:rPr lang="es-ES" dirty="0" err="1"/>
              <a:t>Unione</a:t>
            </a:r>
            <a:r>
              <a:rPr lang="es-ES" dirty="0"/>
              <a:t> di </a:t>
            </a:r>
            <a:r>
              <a:rPr lang="es-ES" dirty="0" err="1"/>
              <a:t>fatto</a:t>
            </a:r>
            <a:r>
              <a:rPr lang="es-ES" dirty="0"/>
              <a:t> e </a:t>
            </a:r>
            <a:r>
              <a:rPr lang="es-ES" dirty="0" err="1"/>
              <a:t>separati</a:t>
            </a:r>
            <a:r>
              <a:rPr lang="es-ES" dirty="0"/>
              <a:t> o </a:t>
            </a:r>
            <a:r>
              <a:rPr lang="es-ES" dirty="0" err="1"/>
              <a:t>divorziati</a:t>
            </a:r>
            <a:r>
              <a:rPr lang="es-ES" dirty="0"/>
              <a:t>. Uno </a:t>
            </a:r>
            <a:r>
              <a:rPr lang="es-ES" dirty="0" err="1"/>
              <a:t>dei</a:t>
            </a:r>
            <a:r>
              <a:rPr lang="es-ES" dirty="0"/>
              <a:t> </a:t>
            </a:r>
            <a:r>
              <a:rPr lang="es-ES" dirty="0" err="1"/>
              <a:t>coniugi</a:t>
            </a:r>
            <a:r>
              <a:rPr lang="es-ES" dirty="0"/>
              <a:t> + </a:t>
            </a:r>
            <a:r>
              <a:rPr lang="es-ES" dirty="0" err="1"/>
              <a:t>figli</a:t>
            </a:r>
            <a:endParaRPr lang="es-ES" dirty="0"/>
          </a:p>
          <a:p>
            <a:pPr marL="57150" defTabSz="914400">
              <a:lnSpc>
                <a:spcPct val="120000"/>
              </a:lnSpc>
              <a:spcAft>
                <a:spcPts val="600"/>
              </a:spcAft>
              <a:buClr>
                <a:schemeClr val="accent1"/>
              </a:buClr>
              <a:buSzPct val="100000"/>
            </a:pPr>
            <a:r>
              <a:rPr lang="en-US" dirty="0"/>
              <a:t>Si </a:t>
            </a:r>
            <a:r>
              <a:rPr lang="en-US" dirty="0" err="1"/>
              <a:t>accumulano</a:t>
            </a:r>
            <a:r>
              <a:rPr lang="en-US" dirty="0"/>
              <a:t> i </a:t>
            </a:r>
            <a:r>
              <a:rPr lang="en-US" dirty="0" err="1"/>
              <a:t>redditi</a:t>
            </a:r>
            <a:r>
              <a:rPr lang="en-US" dirty="0"/>
              <a:t> </a:t>
            </a:r>
            <a:r>
              <a:rPr lang="en-US" dirty="0" err="1"/>
              <a:t>dei</a:t>
            </a:r>
            <a:r>
              <a:rPr lang="en-US" dirty="0"/>
              <a:t> </a:t>
            </a:r>
            <a:r>
              <a:rPr lang="en-US" dirty="0" err="1"/>
              <a:t>membri</a:t>
            </a:r>
            <a:r>
              <a:rPr lang="en-US" dirty="0"/>
              <a:t> </a:t>
            </a:r>
            <a:r>
              <a:rPr lang="en-US" dirty="0" err="1"/>
              <a:t>della</a:t>
            </a:r>
            <a:r>
              <a:rPr lang="en-US" dirty="0"/>
              <a:t> </a:t>
            </a:r>
            <a:r>
              <a:rPr lang="en-US" dirty="0" err="1"/>
              <a:t>famiglia</a:t>
            </a:r>
            <a:r>
              <a:rPr lang="en-US" dirty="0"/>
              <a:t> e </a:t>
            </a:r>
            <a:r>
              <a:rPr lang="en-US" dirty="0" err="1"/>
              <a:t>si</a:t>
            </a:r>
            <a:r>
              <a:rPr lang="en-US" dirty="0"/>
              <a:t> </a:t>
            </a:r>
            <a:r>
              <a:rPr lang="en-US" dirty="0" err="1"/>
              <a:t>applicano</a:t>
            </a:r>
            <a:r>
              <a:rPr lang="en-US" dirty="0"/>
              <a:t> </a:t>
            </a:r>
            <a:r>
              <a:rPr lang="en-US" dirty="0" err="1"/>
              <a:t>riduzioni</a:t>
            </a:r>
            <a:r>
              <a:rPr lang="en-US" dirty="0"/>
              <a:t>: </a:t>
            </a:r>
          </a:p>
          <a:p>
            <a:pPr marL="57150" defTabSz="914400">
              <a:lnSpc>
                <a:spcPct val="120000"/>
              </a:lnSpc>
              <a:spcAft>
                <a:spcPts val="600"/>
              </a:spcAft>
              <a:buClr>
                <a:schemeClr val="accent1"/>
              </a:buClr>
              <a:buSzPct val="100000"/>
            </a:pPr>
            <a:r>
              <a:rPr lang="en-US" dirty="0"/>
              <a:t>-</a:t>
            </a:r>
            <a:r>
              <a:rPr lang="en-US" dirty="0" err="1"/>
              <a:t>Coniugi</a:t>
            </a:r>
            <a:r>
              <a:rPr lang="en-US" dirty="0"/>
              <a:t>: -3.400Euro</a:t>
            </a:r>
          </a:p>
          <a:p>
            <a:pPr marL="57150" defTabSz="914400">
              <a:lnSpc>
                <a:spcPct val="120000"/>
              </a:lnSpc>
              <a:spcAft>
                <a:spcPts val="600"/>
              </a:spcAft>
              <a:buClr>
                <a:schemeClr val="accent1"/>
              </a:buClr>
              <a:buSzPct val="100000"/>
            </a:pPr>
            <a:r>
              <a:rPr lang="en-US" dirty="0"/>
              <a:t>-</a:t>
            </a:r>
            <a:r>
              <a:rPr lang="en-US" dirty="0" err="1"/>
              <a:t>Monopartenali</a:t>
            </a:r>
            <a:r>
              <a:rPr lang="en-US" dirty="0"/>
              <a:t>: -2.400Euro</a:t>
            </a:r>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451581" y="1329476"/>
            <a:ext cx="10515600" cy="1325563"/>
          </a:xfrm>
          <a:prstGeom prst="rect">
            <a:avLst/>
          </a:prstGeom>
        </p:spPr>
        <p:txBody>
          <a:bodyPr vert="horz" lIns="91440" tIns="45720" rIns="91440" bIns="45720" rtlCol="0" anchor="t">
            <a:normAutofit/>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endParaRPr lang="es-ES" dirty="0"/>
          </a:p>
        </p:txBody>
      </p:sp>
      <p:pic>
        <p:nvPicPr>
          <p:cNvPr id="2" name="Imagen 1">
            <a:extLst>
              <a:ext uri="{FF2B5EF4-FFF2-40B4-BE49-F238E27FC236}">
                <a16:creationId xmlns:a16="http://schemas.microsoft.com/office/drawing/2014/main" id="{E7B274D0-A198-642F-F0D0-27FB34F45E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2720034984"/>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7B15-D393-463F-9D0F-3F8127EBF89F}"/>
              </a:ext>
            </a:extLst>
          </p:cNvPr>
          <p:cNvSpPr>
            <a:spLocks noGrp="1"/>
          </p:cNvSpPr>
          <p:nvPr>
            <p:ph type="title"/>
          </p:nvPr>
        </p:nvSpPr>
        <p:spPr/>
        <p:txBody>
          <a:bodyPr>
            <a:normAutofit fontScale="90000"/>
          </a:bodyPr>
          <a:lstStyle/>
          <a:p>
            <a:br>
              <a:rPr lang="it-IT" dirty="0"/>
            </a:br>
            <a:endParaRPr lang="it-IT" dirty="0"/>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627907" y="596766"/>
            <a:ext cx="10515600" cy="794889"/>
          </a:xfrm>
          <a:prstGeom prst="rect">
            <a:avLst/>
          </a:prstGeom>
        </p:spPr>
        <p:txBody>
          <a:bodyPr vert="horz" lIns="91440" tIns="45720" rIns="91440" bIns="45720" rtlCol="0" anchor="t">
            <a:normAutofit/>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r>
              <a:rPr lang="en-US" sz="3200" b="0" i="0" kern="1200" cap="all" dirty="0">
                <a:solidFill>
                  <a:schemeClr val="tx1"/>
                </a:solidFill>
                <a:effectLst/>
                <a:latin typeface="+mj-lt"/>
                <a:ea typeface="+mj-ea"/>
                <a:cs typeface="+mj-cs"/>
              </a:rPr>
              <a:t>DICHIARAZIONE PRECOMPILATA “BORRADOR”.</a:t>
            </a:r>
            <a:endParaRPr lang="es-ES" dirty="0"/>
          </a:p>
        </p:txBody>
      </p:sp>
      <p:graphicFrame>
        <p:nvGraphicFramePr>
          <p:cNvPr id="8" name="CasellaDiTesto 3">
            <a:extLst>
              <a:ext uri="{FF2B5EF4-FFF2-40B4-BE49-F238E27FC236}">
                <a16:creationId xmlns:a16="http://schemas.microsoft.com/office/drawing/2014/main" id="{1065D6F4-2C98-7745-A6D6-32F5B9769C04}"/>
              </a:ext>
            </a:extLst>
          </p:cNvPr>
          <p:cNvGraphicFramePr/>
          <p:nvPr>
            <p:extLst>
              <p:ext uri="{D42A27DB-BD31-4B8C-83A1-F6EECF244321}">
                <p14:modId xmlns:p14="http://schemas.microsoft.com/office/powerpoint/2010/main" val="1318863501"/>
              </p:ext>
            </p:extLst>
          </p:nvPr>
        </p:nvGraphicFramePr>
        <p:xfrm>
          <a:off x="1039528" y="1790299"/>
          <a:ext cx="10515600" cy="454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780164AC-90CD-4784-D039-54752421C3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2383689598"/>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7B15-D393-463F-9D0F-3F8127EBF89F}"/>
              </a:ext>
            </a:extLst>
          </p:cNvPr>
          <p:cNvSpPr>
            <a:spLocks noGrp="1"/>
          </p:cNvSpPr>
          <p:nvPr>
            <p:ph type="title"/>
          </p:nvPr>
        </p:nvSpPr>
        <p:spPr/>
        <p:txBody>
          <a:bodyPr>
            <a:normAutofit fontScale="90000"/>
          </a:bodyPr>
          <a:lstStyle/>
          <a:p>
            <a:br>
              <a:rPr lang="it-IT"/>
            </a:br>
            <a:endParaRPr lang="it-IT" dirty="0"/>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390545" y="604722"/>
            <a:ext cx="10801455" cy="1009493"/>
          </a:xfrm>
          <a:prstGeom prst="rect">
            <a:avLst/>
          </a:prstGeom>
        </p:spPr>
        <p:txBody>
          <a:bodyPr vert="horz" lIns="91440" tIns="45720" rIns="91440" bIns="45720" rtlCol="0" anchor="t">
            <a:normAutofit fontScale="62500" lnSpcReduction="20000"/>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conseGuenze</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della</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mancata</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presentazione</a:t>
            </a:r>
            <a:r>
              <a:rPr lang="en-US" sz="4900" dirty="0">
                <a:latin typeface="Times New Roman" panose="02020603050405020304" pitchFamily="18" charset="0"/>
                <a:cs typeface="Times New Roman" panose="02020603050405020304" pitchFamily="18" charset="0"/>
              </a:rPr>
              <a:t> del modulo o </a:t>
            </a:r>
            <a:r>
              <a:rPr lang="en-US" sz="4900" dirty="0" err="1">
                <a:latin typeface="Times New Roman" panose="02020603050405020304" pitchFamily="18" charset="0"/>
                <a:cs typeface="Times New Roman" panose="02020603050405020304" pitchFamily="18" charset="0"/>
              </a:rPr>
              <a:t>della</a:t>
            </a:r>
            <a:r>
              <a:rPr lang="en-US" sz="4900" dirty="0">
                <a:latin typeface="Times New Roman" panose="02020603050405020304" pitchFamily="18" charset="0"/>
                <a:cs typeface="Times New Roman" panose="02020603050405020304" pitchFamily="18" charset="0"/>
              </a:rPr>
              <a:t> </a:t>
            </a:r>
            <a:r>
              <a:rPr lang="en-US" sz="4900" dirty="0" err="1">
                <a:latin typeface="Times New Roman" panose="02020603050405020304" pitchFamily="18" charset="0"/>
                <a:cs typeface="Times New Roman" panose="02020603050405020304" pitchFamily="18" charset="0"/>
              </a:rPr>
              <a:t>presentazione</a:t>
            </a:r>
            <a:r>
              <a:rPr lang="en-US" sz="4900" dirty="0">
                <a:latin typeface="Times New Roman" panose="02020603050405020304" pitchFamily="18" charset="0"/>
                <a:cs typeface="Times New Roman" panose="02020603050405020304" pitchFamily="18" charset="0"/>
              </a:rPr>
              <a:t> con </a:t>
            </a:r>
            <a:r>
              <a:rPr lang="en-US" sz="4900" dirty="0" err="1">
                <a:latin typeface="Times New Roman" panose="02020603050405020304" pitchFamily="18" charset="0"/>
                <a:cs typeface="Times New Roman" panose="02020603050405020304" pitchFamily="18" charset="0"/>
              </a:rPr>
              <a:t>errori</a:t>
            </a:r>
            <a:endParaRPr lang="it-IT" sz="4900" dirty="0">
              <a:latin typeface="Times New Roman" panose="02020603050405020304" pitchFamily="18" charset="0"/>
              <a:cs typeface="Times New Roman" panose="02020603050405020304" pitchFamily="18" charset="0"/>
            </a:endParaRPr>
          </a:p>
        </p:txBody>
      </p:sp>
      <p:graphicFrame>
        <p:nvGraphicFramePr>
          <p:cNvPr id="8" name="TextBox 4">
            <a:extLst>
              <a:ext uri="{FF2B5EF4-FFF2-40B4-BE49-F238E27FC236}">
                <a16:creationId xmlns:a16="http://schemas.microsoft.com/office/drawing/2014/main" id="{E291A9DB-900F-EC00-EF34-3D7680480AE0}"/>
              </a:ext>
            </a:extLst>
          </p:cNvPr>
          <p:cNvGraphicFramePr/>
          <p:nvPr>
            <p:extLst>
              <p:ext uri="{D42A27DB-BD31-4B8C-83A1-F6EECF244321}">
                <p14:modId xmlns:p14="http://schemas.microsoft.com/office/powerpoint/2010/main" val="4104231772"/>
              </p:ext>
            </p:extLst>
          </p:nvPr>
        </p:nvGraphicFramePr>
        <p:xfrm>
          <a:off x="1284300" y="1733852"/>
          <a:ext cx="10582469"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B0A23C83-22B5-4D8E-2B59-C177CE12E4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19076258"/>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7B15-D393-463F-9D0F-3F8127EBF89F}"/>
              </a:ext>
            </a:extLst>
          </p:cNvPr>
          <p:cNvSpPr>
            <a:spLocks noGrp="1"/>
          </p:cNvSpPr>
          <p:nvPr>
            <p:ph type="title"/>
          </p:nvPr>
        </p:nvSpPr>
        <p:spPr/>
        <p:txBody>
          <a:bodyPr>
            <a:normAutofit fontScale="90000"/>
          </a:bodyPr>
          <a:lstStyle/>
          <a:p>
            <a:br>
              <a:rPr lang="it-IT" dirty="0"/>
            </a:br>
            <a:endParaRPr lang="it-IT" dirty="0"/>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451581" y="309034"/>
            <a:ext cx="10515600" cy="1325563"/>
          </a:xfrm>
          <a:prstGeom prst="rect">
            <a:avLst/>
          </a:prstGeom>
        </p:spPr>
        <p:txBody>
          <a:bodyPr vert="horz" lIns="91440" tIns="45720" rIns="91440" bIns="45720" rtlCol="0" anchor="t">
            <a:normAutofit/>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r>
              <a:rPr lang="it-IT" dirty="0">
                <a:latin typeface="Times New Roman" panose="02020603050405020304" pitchFamily="18" charset="0"/>
                <a:cs typeface="Times New Roman" panose="02020603050405020304" pitchFamily="18" charset="0"/>
              </a:rPr>
              <a:t>Tipologia degli introiti da includer nella dichiarazione di redditi</a:t>
            </a:r>
            <a:endParaRPr lang="it-IT" sz="3200" dirty="0">
              <a:latin typeface="Times New Roman" panose="02020603050405020304" pitchFamily="18" charset="0"/>
              <a:cs typeface="Times New Roman" panose="02020603050405020304" pitchFamily="18" charset="0"/>
            </a:endParaRPr>
          </a:p>
        </p:txBody>
      </p:sp>
      <p:graphicFrame>
        <p:nvGraphicFramePr>
          <p:cNvPr id="20" name="TextBox 4">
            <a:extLst>
              <a:ext uri="{FF2B5EF4-FFF2-40B4-BE49-F238E27FC236}">
                <a16:creationId xmlns:a16="http://schemas.microsoft.com/office/drawing/2014/main" id="{27D9303F-E510-953F-0164-6AB974047661}"/>
              </a:ext>
            </a:extLst>
          </p:cNvPr>
          <p:cNvGraphicFramePr/>
          <p:nvPr>
            <p:extLst>
              <p:ext uri="{D42A27DB-BD31-4B8C-83A1-F6EECF244321}">
                <p14:modId xmlns:p14="http://schemas.microsoft.com/office/powerpoint/2010/main" val="1602030010"/>
              </p:ext>
            </p:extLst>
          </p:nvPr>
        </p:nvGraphicFramePr>
        <p:xfrm>
          <a:off x="1342052" y="2099612"/>
          <a:ext cx="10582469" cy="455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8A25FFC3-6EEC-B6FD-8211-689148CE16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11344" y="6079897"/>
            <a:ext cx="852127" cy="458599"/>
          </a:xfrm>
          <a:prstGeom prst="rect">
            <a:avLst/>
          </a:prstGeom>
        </p:spPr>
      </p:pic>
    </p:spTree>
    <p:extLst>
      <p:ext uri="{BB962C8B-B14F-4D97-AF65-F5344CB8AC3E}">
        <p14:creationId xmlns:p14="http://schemas.microsoft.com/office/powerpoint/2010/main" val="89162657"/>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theme/theme1.xml><?xml version="1.0" encoding="utf-8"?>
<a:theme xmlns:a="http://schemas.openxmlformats.org/drawingml/2006/main" name="Galle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3681</TotalTime>
  <Words>993</Words>
  <Application>Microsoft Macintosh PowerPoint</Application>
  <PresentationFormat>Widescreen</PresentationFormat>
  <Paragraphs>80</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Garamond</vt:lpstr>
      <vt:lpstr>Lato</vt:lpstr>
      <vt:lpstr>Open Sans</vt:lpstr>
      <vt:lpstr>Times New Roman</vt:lpstr>
      <vt:lpstr>Wingdings</vt:lpstr>
      <vt:lpstr>Gallery</vt:lpstr>
      <vt:lpstr>Sportello Utile “dichiarazione dei redditi in spagna”</vt:lpstr>
      <vt:lpstr> Agenda</vt:lpstr>
      <vt:lpstr>ModULO D-100 </vt:lpstr>
      <vt:lpstr>CASI IN CUI SI DEVE PRESENTARE IL MODULO ANCHE SE NON SI ARRIVA AI MINIMI</vt:lpstr>
      <vt:lpstr>Come e QUANDO si presenta il modulo 100-d </vt:lpstr>
      <vt:lpstr>Modalità della dichiarazione dei redditi</vt:lpstr>
      <vt:lpstr> </vt:lpstr>
      <vt:lpstr> </vt:lpstr>
      <vt:lpstr> </vt:lpstr>
      <vt:lpstr>Tassazione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BANDETTINI,CRISTINA (Agilent ESP)</dc:creator>
  <cp:lastModifiedBy>roger quevedo</cp:lastModifiedBy>
  <cp:revision>49</cp:revision>
  <dcterms:created xsi:type="dcterms:W3CDTF">2022-09-23T13:52:02Z</dcterms:created>
  <dcterms:modified xsi:type="dcterms:W3CDTF">2023-04-20T16:49:44Z</dcterms:modified>
</cp:coreProperties>
</file>